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3" r:id="rId4"/>
    <p:sldId id="258" r:id="rId5"/>
    <p:sldId id="271" r:id="rId6"/>
    <p:sldId id="259" r:id="rId7"/>
    <p:sldId id="260" r:id="rId8"/>
    <p:sldId id="261" r:id="rId9"/>
    <p:sldId id="278" r:id="rId10"/>
    <p:sldId id="262" r:id="rId11"/>
    <p:sldId id="264" r:id="rId12"/>
    <p:sldId id="279" r:id="rId13"/>
    <p:sldId id="265" r:id="rId14"/>
    <p:sldId id="266" r:id="rId15"/>
    <p:sldId id="282" r:id="rId16"/>
    <p:sldId id="267" r:id="rId17"/>
    <p:sldId id="277" r:id="rId18"/>
    <p:sldId id="280" r:id="rId19"/>
    <p:sldId id="270" r:id="rId20"/>
    <p:sldId id="28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360" autoAdjust="0"/>
    <p:restoredTop sz="81347" autoAdjust="0"/>
  </p:normalViewPr>
  <p:slideViewPr>
    <p:cSldViewPr>
      <p:cViewPr>
        <p:scale>
          <a:sx n="84" d="100"/>
          <a:sy n="84" d="100"/>
        </p:scale>
        <p:origin x="-47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872F89-BD02-4E9C-BA11-9A7C1E94A24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487DFC-8DCA-45DA-BB54-573C941ED5D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Autofit/>
          </a:bodyPr>
          <a:lstStyle/>
          <a:p>
            <a:r>
              <a:rPr lang="en-US" sz="6200" dirty="0" smtClean="0"/>
              <a:t>Building the Engine of Community Development in Detroit</a:t>
            </a: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All Stakeholder Convening</a:t>
            </a:r>
            <a:endParaRPr lang="en-US" sz="4400" dirty="0"/>
          </a:p>
        </p:txBody>
      </p:sp>
      <p:pic>
        <p:nvPicPr>
          <p:cNvPr id="1026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54800"/>
            <a:ext cx="3733800" cy="30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00" y="5400318"/>
            <a:ext cx="3048000" cy="876300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October 26, 2016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20833" r="9479" b="22221"/>
          <a:stretch>
            <a:fillRect/>
          </a:stretch>
        </p:blipFill>
        <p:spPr bwMode="auto">
          <a:xfrm>
            <a:off x="2610265" y="6400800"/>
            <a:ext cx="971135" cy="288382"/>
          </a:xfrm>
          <a:prstGeom prst="rect">
            <a:avLst/>
          </a:prstGeom>
          <a:noFill/>
        </p:spPr>
      </p:pic>
      <p:pic>
        <p:nvPicPr>
          <p:cNvPr id="1030" name="Picture 6" descr="Image result for lawrence technological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69" y="6396978"/>
            <a:ext cx="857068" cy="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mmunity development advocates of detr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4" y="5979517"/>
            <a:ext cx="946220" cy="7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0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REPORT FROM THE </a:t>
            </a:r>
            <a:r>
              <a:rPr lang="en-US" sz="2200" dirty="0" smtClean="0"/>
              <a:t>OVERSIGHT, ADVOCACY &amp; RELATIONSHIPS SUBCOMMITTEE</a:t>
            </a:r>
            <a:endParaRPr lang="en-US" sz="2200" dirty="0"/>
          </a:p>
        </p:txBody>
      </p:sp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130" t="13433" r="18563" b="10407"/>
          <a:stretch/>
        </p:blipFill>
        <p:spPr>
          <a:xfrm>
            <a:off x="914400" y="1981200"/>
            <a:ext cx="686889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9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STAKEHOLDER CONSORTIUM</a:t>
            </a:r>
            <a:endParaRPr lang="en-US" sz="2200" dirty="0"/>
          </a:p>
        </p:txBody>
      </p:sp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30" t="15556" r="17319" b="12528"/>
          <a:stretch/>
        </p:blipFill>
        <p:spPr>
          <a:xfrm>
            <a:off x="533400" y="1905000"/>
            <a:ext cx="7772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Neighborhood Roundtable System</a:t>
            </a:r>
            <a:endParaRPr lang="en-US" sz="2200" dirty="0"/>
          </a:p>
        </p:txBody>
      </p:sp>
      <p:pic>
        <p:nvPicPr>
          <p:cNvPr id="8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51" t="20565" r="19026" b="10886"/>
          <a:stretch/>
        </p:blipFill>
        <p:spPr>
          <a:xfrm>
            <a:off x="723900" y="1905000"/>
            <a:ext cx="7696200" cy="4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4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REPORT FROM THE CERTIFICATION </a:t>
            </a:r>
            <a:r>
              <a:rPr lang="en-US" sz="2200" dirty="0"/>
              <a:t>&amp;</a:t>
            </a:r>
            <a:r>
              <a:rPr lang="en-US" sz="2200" dirty="0" smtClean="0"/>
              <a:t> CAPACITY BUILDING </a:t>
            </a:r>
            <a:r>
              <a:rPr lang="en-US" sz="2200" dirty="0"/>
              <a:t>SUBCOMMITTEE</a:t>
            </a:r>
          </a:p>
        </p:txBody>
      </p:sp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58" t="18550" r="16554" b="13429"/>
          <a:stretch/>
        </p:blipFill>
        <p:spPr>
          <a:xfrm>
            <a:off x="343250" y="2057400"/>
            <a:ext cx="8153400" cy="46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764532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CERTIFICATION </a:t>
            </a:r>
            <a:r>
              <a:rPr lang="en-US" sz="2200" dirty="0"/>
              <a:t>&amp;</a:t>
            </a:r>
            <a:r>
              <a:rPr lang="en-US" sz="2200" dirty="0" smtClean="0"/>
              <a:t> CAPACITY BUILDING </a:t>
            </a:r>
            <a:r>
              <a:rPr lang="en-US" sz="2200" dirty="0"/>
              <a:t>SUBCOMMITTEE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59" t="17508" r="15511" b="9224"/>
          <a:stretch/>
        </p:blipFill>
        <p:spPr>
          <a:xfrm>
            <a:off x="304800" y="1676400"/>
            <a:ext cx="830825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CERTIFICATION </a:t>
            </a:r>
            <a:r>
              <a:rPr lang="en-US" sz="2200" dirty="0"/>
              <a:t>&amp;</a:t>
            </a:r>
            <a:r>
              <a:rPr lang="en-US" sz="2200" dirty="0" smtClean="0"/>
              <a:t> CAPACITY BUILDING </a:t>
            </a:r>
            <a:r>
              <a:rPr lang="en-US" sz="2200" dirty="0"/>
              <a:t>SUBCOMMITTEE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48" t="15356" r="16210" b="9395"/>
          <a:stretch/>
        </p:blipFill>
        <p:spPr>
          <a:xfrm>
            <a:off x="914400" y="2212848"/>
            <a:ext cx="7010400" cy="4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763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PHILANTHROPY &amp; CITY ENGAGEMENT SUBCOMMITTEE</a:t>
            </a:r>
            <a:endParaRPr lang="en-US" sz="2200" dirty="0"/>
          </a:p>
        </p:txBody>
      </p:sp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0" t="17675" r="16843" b="10014"/>
          <a:stretch/>
        </p:blipFill>
        <p:spPr>
          <a:xfrm>
            <a:off x="533400" y="1963526"/>
            <a:ext cx="7848600" cy="4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PHILANTHROPY &amp; CITY ENGAGEMENT SUBCOMMITTEE</a:t>
            </a:r>
            <a:endParaRPr lang="en-US" sz="2200" dirty="0"/>
          </a:p>
        </p:txBody>
      </p:sp>
      <p:pic>
        <p:nvPicPr>
          <p:cNvPr id="9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17084" r="38560" b="52006"/>
          <a:stretch/>
        </p:blipFill>
        <p:spPr bwMode="auto">
          <a:xfrm>
            <a:off x="609600" y="2133600"/>
            <a:ext cx="77268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4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47822" r="38560" b="3962"/>
          <a:stretch/>
        </p:blipFill>
        <p:spPr bwMode="auto">
          <a:xfrm>
            <a:off x="1600200" y="2481942"/>
            <a:ext cx="5847608" cy="40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17085" r="38560" b="79479"/>
          <a:stretch/>
        </p:blipFill>
        <p:spPr bwMode="auto">
          <a:xfrm>
            <a:off x="-28204" y="2137068"/>
            <a:ext cx="8534400" cy="4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PHILANTHROPY &amp; CITY ENGAGEMENT SUBCOMMITTEE</a:t>
            </a:r>
            <a:endParaRPr lang="en-US" sz="2200" dirty="0"/>
          </a:p>
        </p:txBody>
      </p:sp>
      <p:pic>
        <p:nvPicPr>
          <p:cNvPr id="10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REPORT FROM THE CREDENTIALING &amp; CAREER TRACKS SUBCOMMITTEE</a:t>
            </a:r>
            <a:endParaRPr lang="en-US" sz="2200" dirty="0"/>
          </a:p>
        </p:txBody>
      </p:sp>
      <p:pic>
        <p:nvPicPr>
          <p:cNvPr id="9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58" t="15365" r="17956" b="11794"/>
          <a:stretch/>
        </p:blipFill>
        <p:spPr>
          <a:xfrm>
            <a:off x="609600" y="1951894"/>
            <a:ext cx="7696200" cy="49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4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381000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762"/>
            <a:ext cx="8229600" cy="521177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b="1" dirty="0" smtClean="0"/>
              <a:t>ALL – STAKEHOLDER CONVENING</a:t>
            </a:r>
          </a:p>
          <a:p>
            <a:pPr marL="109728" indent="0" algn="ctr">
              <a:buNone/>
            </a:pPr>
            <a:r>
              <a:rPr lang="en-US" b="1" u="sng" dirty="0" smtClean="0"/>
              <a:t>GOALS FOR THE DAY</a:t>
            </a:r>
          </a:p>
          <a:p>
            <a:pPr marL="109728" indent="0" algn="ctr">
              <a:buNone/>
            </a:pPr>
            <a:endParaRPr lang="en-US" b="1" u="sng" dirty="0" smtClean="0"/>
          </a:p>
          <a:p>
            <a:r>
              <a:rPr lang="en-US" b="1" dirty="0" smtClean="0"/>
              <a:t>BECDD participants will be informed on the results of the process to date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Consensus if possible, on the “Big Questions.” If not consensus, clarity on where we disagree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Participants will have provided more insight on the suggested framework: its content and next steps for Phase </a:t>
            </a:r>
            <a:r>
              <a:rPr lang="en-US" b="1" dirty="0"/>
              <a:t>T</a:t>
            </a:r>
            <a:r>
              <a:rPr lang="en-US" b="1" dirty="0" smtClean="0"/>
              <a:t>wo of Building the Engine</a:t>
            </a:r>
            <a:endParaRPr lang="en-US" b="1" dirty="0"/>
          </a:p>
        </p:txBody>
      </p:sp>
      <p:pic>
        <p:nvPicPr>
          <p:cNvPr id="4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7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REPORT FROM THE CREDENTIALING &amp; CAREER TRACKS SUBCOMMITTEE</a:t>
            </a:r>
            <a:endParaRPr lang="en-US" sz="2200" dirty="0"/>
          </a:p>
        </p:txBody>
      </p:sp>
      <p:pic>
        <p:nvPicPr>
          <p:cNvPr id="9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858" t="23195" r="23142" b="14582"/>
          <a:stretch/>
        </p:blipFill>
        <p:spPr>
          <a:xfrm>
            <a:off x="914400" y="2212847"/>
            <a:ext cx="7162800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21" t="9294" r="18445" b="5201"/>
          <a:stretch/>
        </p:blipFill>
        <p:spPr>
          <a:xfrm>
            <a:off x="914400" y="981763"/>
            <a:ext cx="7714735" cy="59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381000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000" t="14222" r="16000" b="12296"/>
          <a:stretch/>
        </p:blipFill>
        <p:spPr>
          <a:xfrm>
            <a:off x="762000" y="1447800"/>
            <a:ext cx="78977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19500" r="11856" b="3644"/>
          <a:stretch/>
        </p:blipFill>
        <p:spPr bwMode="auto">
          <a:xfrm>
            <a:off x="285997" y="1143000"/>
            <a:ext cx="8577943" cy="4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9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35322" r="17225" b="9118"/>
          <a:stretch/>
        </p:blipFill>
        <p:spPr bwMode="auto">
          <a:xfrm>
            <a:off x="260268" y="1143000"/>
            <a:ext cx="8631382" cy="406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215" t="12698" r="22933" b="14286"/>
          <a:stretch/>
        </p:blipFill>
        <p:spPr>
          <a:xfrm>
            <a:off x="1066800" y="1066800"/>
            <a:ext cx="7162800" cy="54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277" t="16920" r="23143" b="8911"/>
          <a:stretch/>
        </p:blipFill>
        <p:spPr>
          <a:xfrm>
            <a:off x="1186249" y="1066800"/>
            <a:ext cx="69780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9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RESEARCH &amp; DEVELOPMENT SUBCOMMITTEE</a:t>
            </a:r>
            <a:endParaRPr lang="en-US" sz="2200" dirty="0"/>
          </a:p>
        </p:txBody>
      </p:sp>
      <p:pic>
        <p:nvPicPr>
          <p:cNvPr id="7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3478" y="5334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6741" r="20221" b="11530"/>
          <a:stretch/>
        </p:blipFill>
        <p:spPr bwMode="auto">
          <a:xfrm>
            <a:off x="228600" y="1419578"/>
            <a:ext cx="873661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7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18614" r="8389" b="3801"/>
          <a:stretch/>
        </p:blipFill>
        <p:spPr bwMode="auto">
          <a:xfrm>
            <a:off x="160317" y="2057400"/>
            <a:ext cx="4285698" cy="452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4" r="51278" b="4174"/>
          <a:stretch/>
        </p:blipFill>
        <p:spPr bwMode="auto">
          <a:xfrm>
            <a:off x="4445025" y="2057400"/>
            <a:ext cx="4331525" cy="45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08482"/>
            <a:ext cx="8382000" cy="10698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REPORT FROM THE RESEARCH &amp; DEVELOPMENT SUBCOMMITTEE</a:t>
            </a:r>
            <a:endParaRPr lang="en-US" sz="2200" dirty="0"/>
          </a:p>
        </p:txBody>
      </p:sp>
      <p:pic>
        <p:nvPicPr>
          <p:cNvPr id="10" name="Picture 2" descr="https://scontent-ord1-1.xx.fbcdn.net/v/t1.0-9/13062179_287020934962356_4192081783296791473_n.png?oh=39f968e77696ddca44f8791bc84555fd&amp;oe=589D9F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0"/>
            <a:ext cx="75438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Building the Engine of Community Development in Detroit 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4">
      <a:dk1>
        <a:srgbClr val="260026"/>
      </a:dk1>
      <a:lt1>
        <a:sysClr val="window" lastClr="FFFFFF"/>
      </a:lt1>
      <a:dk2>
        <a:srgbClr val="800000"/>
      </a:dk2>
      <a:lt2>
        <a:srgbClr val="DEDEDE"/>
      </a:lt2>
      <a:accent1>
        <a:srgbClr val="0070C0"/>
      </a:accent1>
      <a:accent2>
        <a:srgbClr val="26002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5640</TotalTime>
  <Words>330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Building the Engine of Community Development in Detroit</vt:lpstr>
      <vt:lpstr>Building the Engine of Community Development in Detroit </vt:lpstr>
      <vt:lpstr>Building the Engine of Community Development in Detroit </vt:lpstr>
      <vt:lpstr>PowerPoint Presentation</vt:lpstr>
      <vt:lpstr>PowerPoint Presentation</vt:lpstr>
      <vt:lpstr>PowerPoint Presentation</vt:lpstr>
      <vt:lpstr>PowerPoint Presentation</vt:lpstr>
      <vt:lpstr>REPORT FROM THE RESEARCH &amp; DEVELOPMENT SUBCOMMITTEE</vt:lpstr>
      <vt:lpstr>REPORT FROM THE RESEARCH &amp; DEVELOPMENT SUBCOMMITTEE</vt:lpstr>
      <vt:lpstr>REPORT FROM THE OVERSIGHT, ADVOCACY &amp; RELATIONSHIPS SUBCOMMITTEE</vt:lpstr>
      <vt:lpstr>STAKEHOLDER CONSORTIUM</vt:lpstr>
      <vt:lpstr>Neighborhood Roundtable System</vt:lpstr>
      <vt:lpstr>REPORT FROM THE CERTIFICATION &amp; CAPACITY BUILDING SUBCOMMITTEE</vt:lpstr>
      <vt:lpstr>REPORT FROM THE CERTIFICATION &amp; CAPACITY BUILDING SUBCOMMITTEE</vt:lpstr>
      <vt:lpstr>REPORT FROM THE CERTIFICATION &amp; CAPACITY BUILDING SUBCOMMITTEE</vt:lpstr>
      <vt:lpstr>REPORT FROM THE PHILANTHROPY &amp; CITY ENGAGEMENT SUBCOMMITTEE</vt:lpstr>
      <vt:lpstr>REPORT FROM THE PHILANTHROPY &amp; CITY ENGAGEMENT SUBCOMMITTEE</vt:lpstr>
      <vt:lpstr>REPORT FROM THE PHILANTHROPY &amp; CITY ENGAGEMENT SUBCOMMITTEE</vt:lpstr>
      <vt:lpstr>REPORT FROM THE CREDENTIALING &amp; CAREER TRACKS SUBCOMMITTEE</vt:lpstr>
      <vt:lpstr>REPORT FROM THE CREDENTIALING &amp; CAREER TRACKS SUBCOMMITTEE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AVE</dc:creator>
  <cp:lastModifiedBy>Maggie</cp:lastModifiedBy>
  <cp:revision>47</cp:revision>
  <dcterms:created xsi:type="dcterms:W3CDTF">2016-10-21T14:00:16Z</dcterms:created>
  <dcterms:modified xsi:type="dcterms:W3CDTF">2016-10-26T09:44:22Z</dcterms:modified>
</cp:coreProperties>
</file>