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6" roundtripDataSignature="AMtx7mi+PL8rYVcUKM5rWTZom0ZaIcer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298451-8239-48ED-BF3A-FDF2BB90203C}">
  <a:tblStyle styleId="{4F298451-8239-48ED-BF3A-FDF2BB90203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31"/>
          <p:cNvGrpSpPr/>
          <p:nvPr/>
        </p:nvGrpSpPr>
        <p:grpSpPr>
          <a:xfrm>
            <a:off x="6098378" y="5"/>
            <a:ext cx="3045625" cy="2030570"/>
            <a:chOff x="6098378" y="5"/>
            <a:chExt cx="3045625" cy="2030570"/>
          </a:xfrm>
        </p:grpSpPr>
        <p:sp>
          <p:nvSpPr>
            <p:cNvPr id="11" name="Google Shape;11;p3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31"/>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7" name="Google Shape;17;p31"/>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3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8" name="Shape 68"/>
        <p:cNvGrpSpPr/>
        <p:nvPr/>
      </p:nvGrpSpPr>
      <p:grpSpPr>
        <a:xfrm>
          <a:off x="0" y="0"/>
          <a:ext cx="0" cy="0"/>
          <a:chOff x="0" y="0"/>
          <a:chExt cx="0" cy="0"/>
        </a:xfrm>
      </p:grpSpPr>
      <p:grpSp>
        <p:nvGrpSpPr>
          <p:cNvPr id="69" name="Google Shape;69;p40"/>
          <p:cNvGrpSpPr/>
          <p:nvPr/>
        </p:nvGrpSpPr>
        <p:grpSpPr>
          <a:xfrm>
            <a:off x="6098378" y="5"/>
            <a:ext cx="3045625" cy="2030570"/>
            <a:chOff x="6098378" y="5"/>
            <a:chExt cx="3045625" cy="2030570"/>
          </a:xfrm>
        </p:grpSpPr>
        <p:sp>
          <p:nvSpPr>
            <p:cNvPr id="70" name="Google Shape;70;p4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 name="Google Shape;75;p40"/>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6" name="Google Shape;76;p40"/>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1600"/>
              </a:spcBef>
              <a:spcAft>
                <a:spcPts val="0"/>
              </a:spcAft>
              <a:buClr>
                <a:schemeClr val="lt1"/>
              </a:buClr>
              <a:buSzPts val="1400"/>
              <a:buChar char="○"/>
              <a:defRPr>
                <a:solidFill>
                  <a:schemeClr val="lt1"/>
                </a:solidFill>
              </a:defRPr>
            </a:lvl2pPr>
            <a:lvl3pPr indent="-317500" lvl="2" marL="1371600" algn="ctr">
              <a:lnSpc>
                <a:spcPct val="115000"/>
              </a:lnSpc>
              <a:spcBef>
                <a:spcPts val="1600"/>
              </a:spcBef>
              <a:spcAft>
                <a:spcPts val="0"/>
              </a:spcAft>
              <a:buClr>
                <a:schemeClr val="lt1"/>
              </a:buClr>
              <a:buSzPts val="1400"/>
              <a:buChar char="■"/>
              <a:defRPr>
                <a:solidFill>
                  <a:schemeClr val="lt1"/>
                </a:solidFill>
              </a:defRPr>
            </a:lvl3pPr>
            <a:lvl4pPr indent="-317500" lvl="3" marL="1828800" algn="ctr">
              <a:lnSpc>
                <a:spcPct val="115000"/>
              </a:lnSpc>
              <a:spcBef>
                <a:spcPts val="1600"/>
              </a:spcBef>
              <a:spcAft>
                <a:spcPts val="0"/>
              </a:spcAft>
              <a:buClr>
                <a:schemeClr val="lt1"/>
              </a:buClr>
              <a:buSzPts val="1400"/>
              <a:buChar char="●"/>
              <a:defRPr>
                <a:solidFill>
                  <a:schemeClr val="lt1"/>
                </a:solidFill>
              </a:defRPr>
            </a:lvl4pPr>
            <a:lvl5pPr indent="-317500" lvl="4" marL="2286000" algn="ctr">
              <a:lnSpc>
                <a:spcPct val="115000"/>
              </a:lnSpc>
              <a:spcBef>
                <a:spcPts val="1600"/>
              </a:spcBef>
              <a:spcAft>
                <a:spcPts val="0"/>
              </a:spcAft>
              <a:buClr>
                <a:schemeClr val="lt1"/>
              </a:buClr>
              <a:buSzPts val="1400"/>
              <a:buChar char="○"/>
              <a:defRPr>
                <a:solidFill>
                  <a:schemeClr val="lt1"/>
                </a:solidFill>
              </a:defRPr>
            </a:lvl5pPr>
            <a:lvl6pPr indent="-317500" lvl="5" marL="2743200" algn="ctr">
              <a:lnSpc>
                <a:spcPct val="115000"/>
              </a:lnSpc>
              <a:spcBef>
                <a:spcPts val="1600"/>
              </a:spcBef>
              <a:spcAft>
                <a:spcPts val="0"/>
              </a:spcAft>
              <a:buClr>
                <a:schemeClr val="lt1"/>
              </a:buClr>
              <a:buSzPts val="1400"/>
              <a:buChar char="■"/>
              <a:defRPr>
                <a:solidFill>
                  <a:schemeClr val="lt1"/>
                </a:solidFill>
              </a:defRPr>
            </a:lvl6pPr>
            <a:lvl7pPr indent="-317500" lvl="6" marL="3200400" algn="ctr">
              <a:lnSpc>
                <a:spcPct val="115000"/>
              </a:lnSpc>
              <a:spcBef>
                <a:spcPts val="1600"/>
              </a:spcBef>
              <a:spcAft>
                <a:spcPts val="0"/>
              </a:spcAft>
              <a:buClr>
                <a:schemeClr val="lt1"/>
              </a:buClr>
              <a:buSzPts val="1400"/>
              <a:buChar char="●"/>
              <a:defRPr>
                <a:solidFill>
                  <a:schemeClr val="lt1"/>
                </a:solidFill>
              </a:defRPr>
            </a:lvl7pPr>
            <a:lvl8pPr indent="-317500" lvl="7" marL="3657600" algn="ctr">
              <a:lnSpc>
                <a:spcPct val="115000"/>
              </a:lnSpc>
              <a:spcBef>
                <a:spcPts val="1600"/>
              </a:spcBef>
              <a:spcAft>
                <a:spcPts val="0"/>
              </a:spcAft>
              <a:buClr>
                <a:schemeClr val="lt1"/>
              </a:buClr>
              <a:buSzPts val="1400"/>
              <a:buChar char="○"/>
              <a:defRPr>
                <a:solidFill>
                  <a:schemeClr val="lt1"/>
                </a:solidFill>
              </a:defRPr>
            </a:lvl8pPr>
            <a:lvl9pPr indent="-317500" lvl="8" marL="4114800" algn="ctr">
              <a:lnSpc>
                <a:spcPct val="115000"/>
              </a:lnSpc>
              <a:spcBef>
                <a:spcPts val="1600"/>
              </a:spcBef>
              <a:spcAft>
                <a:spcPts val="1600"/>
              </a:spcAft>
              <a:buClr>
                <a:schemeClr val="lt1"/>
              </a:buClr>
              <a:buSzPts val="1400"/>
              <a:buChar char="■"/>
              <a:defRPr>
                <a:solidFill>
                  <a:schemeClr val="lt1"/>
                </a:solidFill>
              </a:defRPr>
            </a:lvl9pPr>
          </a:lstStyle>
          <a:p/>
        </p:txBody>
      </p:sp>
      <p:sp>
        <p:nvSpPr>
          <p:cNvPr id="77" name="Google Shape;77;p4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grpSp>
        <p:nvGrpSpPr>
          <p:cNvPr id="20" name="Google Shape;20;p32"/>
          <p:cNvGrpSpPr/>
          <p:nvPr/>
        </p:nvGrpSpPr>
        <p:grpSpPr>
          <a:xfrm>
            <a:off x="0" y="3903669"/>
            <a:ext cx="9144000" cy="1239925"/>
            <a:chOff x="0" y="3903669"/>
            <a:chExt cx="9144000" cy="1239925"/>
          </a:xfrm>
        </p:grpSpPr>
        <p:sp>
          <p:nvSpPr>
            <p:cNvPr id="21" name="Google Shape;21;p32"/>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2"/>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2"/>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2"/>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2"/>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3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32"/>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8" name="Google Shape;28;p3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3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34"/>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 name="Google Shape;33;p3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4" name="Google Shape;34;p34"/>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5" name="Google Shape;35;p34"/>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3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37" name="Google Shape;37;p3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8" name="Shape 38"/>
        <p:cNvGrpSpPr/>
        <p:nvPr/>
      </p:nvGrpSpPr>
      <p:grpSpPr>
        <a:xfrm>
          <a:off x="0" y="0"/>
          <a:ext cx="0" cy="0"/>
          <a:chOff x="0" y="0"/>
          <a:chExt cx="0" cy="0"/>
        </a:xfrm>
      </p:grpSpPr>
      <p:grpSp>
        <p:nvGrpSpPr>
          <p:cNvPr id="39" name="Google Shape;39;p35"/>
          <p:cNvGrpSpPr/>
          <p:nvPr/>
        </p:nvGrpSpPr>
        <p:grpSpPr>
          <a:xfrm>
            <a:off x="6098378" y="5"/>
            <a:ext cx="3045625" cy="2030570"/>
            <a:chOff x="6098378" y="5"/>
            <a:chExt cx="3045625" cy="2030570"/>
          </a:xfrm>
        </p:grpSpPr>
        <p:sp>
          <p:nvSpPr>
            <p:cNvPr id="40" name="Google Shape;40;p3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35"/>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46" name="Google Shape;46;p3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3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9" name="Google Shape;49;p36"/>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0" name="Google Shape;50;p36"/>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1" name="Google Shape;51;p3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 name="Shape 52"/>
        <p:cNvGrpSpPr/>
        <p:nvPr/>
      </p:nvGrpSpPr>
      <p:grpSpPr>
        <a:xfrm>
          <a:off x="0" y="0"/>
          <a:ext cx="0" cy="0"/>
          <a:chOff x="0" y="0"/>
          <a:chExt cx="0" cy="0"/>
        </a:xfrm>
      </p:grpSpPr>
      <p:sp>
        <p:nvSpPr>
          <p:cNvPr id="53" name="Google Shape;53;p3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4" name="Google Shape;54;p37"/>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5" name="Google Shape;55;p37"/>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6" name="Shape 56"/>
        <p:cNvGrpSpPr/>
        <p:nvPr/>
      </p:nvGrpSpPr>
      <p:grpSpPr>
        <a:xfrm>
          <a:off x="0" y="0"/>
          <a:ext cx="0" cy="0"/>
          <a:chOff x="0" y="0"/>
          <a:chExt cx="0" cy="0"/>
        </a:xfrm>
      </p:grpSpPr>
      <p:grpSp>
        <p:nvGrpSpPr>
          <p:cNvPr id="57" name="Google Shape;57;p38"/>
          <p:cNvGrpSpPr/>
          <p:nvPr/>
        </p:nvGrpSpPr>
        <p:grpSpPr>
          <a:xfrm>
            <a:off x="6098378" y="5"/>
            <a:ext cx="3045625" cy="2030570"/>
            <a:chOff x="6098378" y="5"/>
            <a:chExt cx="3045625" cy="2030570"/>
          </a:xfrm>
        </p:grpSpPr>
        <p:sp>
          <p:nvSpPr>
            <p:cNvPr id="58" name="Google Shape;58;p3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3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64" name="Google Shape;64;p3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sp>
        <p:nvSpPr>
          <p:cNvPr id="66" name="Google Shape;66;p39"/>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7" name="Google Shape;67;p3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7" name="Google Shape;7;p30"/>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598100" y="1775222"/>
            <a:ext cx="8222100" cy="1958578"/>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System Capitalization Task Force</a:t>
            </a:r>
            <a:endParaRPr/>
          </a:p>
        </p:txBody>
      </p:sp>
      <p:sp>
        <p:nvSpPr>
          <p:cNvPr id="83" name="Google Shape;83;p1"/>
          <p:cNvSpPr txBox="1"/>
          <p:nvPr>
            <p:ph idx="1" type="subTitle"/>
          </p:nvPr>
        </p:nvSpPr>
        <p:spPr>
          <a:xfrm>
            <a:off x="95250" y="742950"/>
            <a:ext cx="8724950" cy="521587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US"/>
              <a:t>                                                   July 21, 2021</a:t>
            </a:r>
            <a:endParaRPr/>
          </a:p>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rPr lang="en-US"/>
              <a:t>            Building the Engine of Community Development in Detroit</a:t>
            </a:r>
            <a:endParaRPr/>
          </a:p>
          <a:p>
            <a:pPr indent="-342900" lvl="0" marL="457200" rtl="0" algn="l">
              <a:lnSpc>
                <a:spcPct val="100000"/>
              </a:lnSpc>
              <a:spcBef>
                <a:spcPts val="0"/>
              </a:spcBef>
              <a:spcAft>
                <a:spcPts val="0"/>
              </a:spcAft>
              <a:buSzPts val="2100"/>
              <a:buNone/>
            </a:pPr>
            <a:r>
              <a:t/>
            </a:r>
            <a:endParaRPr sz="1400"/>
          </a:p>
          <a:p>
            <a:pPr indent="0" lvl="0" marL="0" rtl="0" algn="l">
              <a:lnSpc>
                <a:spcPct val="100000"/>
              </a:lnSpc>
              <a:spcBef>
                <a:spcPts val="0"/>
              </a:spcBef>
              <a:spcAft>
                <a:spcPts val="0"/>
              </a:spcAft>
              <a:buSzPts val="2100"/>
              <a:buNone/>
            </a:pPr>
            <a:r>
              <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287078" y="172296"/>
            <a:ext cx="8492231" cy="69957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i="1" lang="en-US" sz="2000">
                <a:solidFill>
                  <a:schemeClr val="dk2"/>
                </a:solidFill>
              </a:rPr>
              <a:t>Element: System Capitalization </a:t>
            </a:r>
            <a:br>
              <a:rPr b="1" lang="en-US" sz="2000">
                <a:solidFill>
                  <a:schemeClr val="dk2"/>
                </a:solidFill>
              </a:rPr>
            </a:br>
            <a:r>
              <a:rPr b="1" lang="en-US" sz="2000">
                <a:solidFill>
                  <a:schemeClr val="dk2"/>
                </a:solidFill>
              </a:rPr>
              <a:t>System Capitalization Task Force Workplan Updates</a:t>
            </a:r>
            <a:endParaRPr b="1" sz="2000"/>
          </a:p>
        </p:txBody>
      </p:sp>
      <p:graphicFrame>
        <p:nvGraphicFramePr>
          <p:cNvPr id="140" name="Google Shape;140;p10"/>
          <p:cNvGraphicFramePr/>
          <p:nvPr/>
        </p:nvGraphicFramePr>
        <p:xfrm>
          <a:off x="110222" y="919160"/>
          <a:ext cx="3000000" cy="3000000"/>
        </p:xfrm>
        <a:graphic>
          <a:graphicData uri="http://schemas.openxmlformats.org/drawingml/2006/table">
            <a:tbl>
              <a:tblPr bandRow="1" firstRow="1">
                <a:noFill/>
                <a:tableStyleId>{4F298451-8239-48ED-BF3A-FDF2BB90203C}</a:tableStyleId>
              </a:tblPr>
              <a:tblGrid>
                <a:gridCol w="4359000"/>
                <a:gridCol w="4486950"/>
              </a:tblGrid>
              <a:tr h="4451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MID-TERM OBJECTIVES (CON'T): BY LATE 2021</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highlight>
                          <a:srgbClr val="FFFF00"/>
                        </a:highlight>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STATUS AS OF JULY 2021</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45725" marB="45725" marR="68575" marL="68575"/>
                </a:tc>
              </a:tr>
              <a:tr h="53410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#6: ADEQUATE FUNDING FOR THESE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KEY DRIVERS OF A CD ECO-SYSTEM: ADVOCACY, CAPACITY, KNOWLEDGE</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INTEGRATED FUNDRAISING STRATEGY IN PLAY: LEAD WITH SYSTEM PROJECTS, FOCUS ON INVESTMENT INTO WHOLE SYSTEM</a:t>
                      </a:r>
                      <a:endParaRPr b="1" sz="1000" u="none" cap="none" strike="noStrike">
                        <a:latin typeface="Arial"/>
                        <a:ea typeface="Arial"/>
                        <a:cs typeface="Arial"/>
                        <a:sym typeface="Arial"/>
                      </a:endParaRPr>
                    </a:p>
                  </a:txBody>
                  <a:tcPr marT="45725" marB="45725" marR="68575" marL="68575"/>
                </a:tc>
              </a:tr>
              <a:tr h="4319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#6A: FUNDING FOR THE CAPACITY BUILDING AND </a:t>
                      </a:r>
                      <a:r>
                        <a:rPr b="1" lang="en-US" sz="1000" u="none" cap="none" strike="noStrike">
                          <a:latin typeface="Arial"/>
                          <a:ea typeface="Arial"/>
                          <a:cs typeface="Arial"/>
                          <a:sym typeface="Arial"/>
                        </a:rPr>
                        <a:t>LEADERSHIP PIPELINE </a:t>
                      </a:r>
                      <a:endParaRPr b="1"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DESIGN WORK COMPLETE ON CDO/GRO DELIVERY SYSTEM. “READINESS TO LAUNCH” FUNDING TO COMPLETE DETAILS, EXPECTED THIS SUMMER. </a:t>
                      </a:r>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LEADERSHIP PIPELINE DESIGN WORK IN PROGRESS, SOME COMPONENTS EXPECTED TO LAUNCH THIS YEAR. LEAD CDOs NOW WORKING ON FUNDRAISING TO BEGIN IMPLEMENTATION. LEAD ORGANIZATION DISCUSSIONS UNDERWAY.</a:t>
                      </a:r>
                      <a:endParaRPr b="1" sz="1000" u="none" cap="none" strike="noStrike">
                        <a:latin typeface="Arial"/>
                        <a:ea typeface="Arial"/>
                        <a:cs typeface="Arial"/>
                        <a:sym typeface="Arial"/>
                      </a:endParaRPr>
                    </a:p>
                  </a:txBody>
                  <a:tcPr marT="45725" marB="45725" marR="68575" marL="68575"/>
                </a:tc>
              </a:tr>
              <a:tr h="3776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#6B: FUNDING FOR THE </a:t>
                      </a:r>
                      <a:r>
                        <a:rPr b="1" lang="en-US" sz="1000" u="none" cap="none" strike="noStrike">
                          <a:latin typeface="Arial"/>
                          <a:ea typeface="Arial"/>
                          <a:cs typeface="Arial"/>
                          <a:sym typeface="Arial"/>
                        </a:rPr>
                        <a:t>NEIGHBORHOOD VOICE AND ADVOCACY FRAMEWORK</a:t>
                      </a:r>
                      <a:endParaRPr b="1"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BUDGET BEING FINALIZED, INCORPORATED INTO INTEGRATED FUNDRAISING STRATEGY.</a:t>
                      </a:r>
                      <a:endParaRPr b="1" sz="1000" u="none" cap="none" strike="noStrike"/>
                    </a:p>
                  </a:txBody>
                  <a:tcPr marT="45725" marB="45725" marR="68575" marL="68575"/>
                </a:tc>
              </a:tr>
              <a:tr h="3857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#6C: FUNDING FOR </a:t>
                      </a:r>
                      <a:r>
                        <a:rPr b="1" lang="en-US" sz="1000" u="none" cap="none" strike="noStrike">
                          <a:latin typeface="Arial"/>
                          <a:ea typeface="Arial"/>
                          <a:cs typeface="Arial"/>
                          <a:sym typeface="Arial"/>
                        </a:rPr>
                        <a:t>REBUILDING HOME TOGETHER </a:t>
                      </a:r>
                      <a:r>
                        <a:rPr lang="en-US" sz="1000" u="none" cap="none" strike="noStrike">
                          <a:latin typeface="Arial"/>
                          <a:ea typeface="Arial"/>
                          <a:cs typeface="Arial"/>
                          <a:sym typeface="Arial"/>
                        </a:rPr>
                        <a:t>(SINGLE FAMILY</a:t>
                      </a:r>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REHAB PROJECT W/ CITY OF DETROIT)</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MAYOR OFFERING SOME CDBG GAP FUNDING. DFC AND CDOs NOW JOINTLY FUNDRAISING FROM PHILANTHROPY.  NEW LEAD ORGANIZATION BEING IDENTIFIED.</a:t>
                      </a:r>
                      <a:endParaRPr b="1" sz="1400" u="none" cap="none" strike="noStrike"/>
                    </a:p>
                  </a:txBody>
                  <a:tcPr marT="45725" marB="45725" marR="68575" marL="68575"/>
                </a:tc>
              </a:tr>
              <a:tr h="4091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#6D: EXPANSION FUNDING FOR THE </a:t>
                      </a:r>
                      <a:r>
                        <a:rPr b="1" lang="en-US" sz="1000" u="none" cap="none" strike="noStrike">
                          <a:latin typeface="Arial"/>
                          <a:ea typeface="Arial"/>
                          <a:cs typeface="Arial"/>
                          <a:sym typeface="Arial"/>
                        </a:rPr>
                        <a:t>NEIGHBORHOOD VITALITY INDEX</a:t>
                      </a:r>
                      <a:endParaRPr b="1"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PHASE ONE PILOT FUNDING ACHIEVED. PHASE </a:t>
                      </a:r>
                      <a:r>
                        <a:rPr b="1" lang="en-US" sz="1000" u="none" cap="none" strike="noStrike">
                          <a:solidFill>
                            <a:schemeClr val="lt1"/>
                          </a:solidFill>
                          <a:latin typeface="Arial"/>
                          <a:ea typeface="Arial"/>
                          <a:cs typeface="Arial"/>
                          <a:sym typeface="Arial"/>
                        </a:rPr>
                        <a:t>TWO PILOT FUNDING </a:t>
                      </a:r>
                      <a:r>
                        <a:rPr b="1" lang="en-US" sz="1000" u="none" cap="none" strike="noStrike">
                          <a:latin typeface="Arial"/>
                          <a:ea typeface="Arial"/>
                          <a:cs typeface="Arial"/>
                          <a:sym typeface="Arial"/>
                        </a:rPr>
                        <a:t>NEARLY COMPLETE.  SEVERAL INNOVATIVE </a:t>
                      </a:r>
                      <a:r>
                        <a:rPr b="1" lang="en-US" sz="1000" u="none" cap="none" strike="noStrike">
                          <a:solidFill>
                            <a:schemeClr val="lt1"/>
                          </a:solidFill>
                          <a:latin typeface="Arial"/>
                          <a:ea typeface="Arial"/>
                          <a:cs typeface="Arial"/>
                          <a:sym typeface="Arial"/>
                        </a:rPr>
                        <a:t>PARTNERSHIPS FORMING.</a:t>
                      </a:r>
                      <a:endParaRPr/>
                    </a:p>
                  </a:txBody>
                  <a:tcPr marT="45725" marB="45725" marR="68575" marL="68575"/>
                </a:tc>
              </a:tr>
              <a:tr h="552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#7: A TEN YEAR PLAN FOR A SUSTAINABLE COMMUNITY DEVELOPMENT SYSTEM FOR DETROIT’S NEIGHBORHOODS</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“LIVING DOCUMENT.” LEARNINGS </a:t>
                      </a:r>
                      <a:r>
                        <a:rPr b="1" lang="en-US" sz="1000" u="none" cap="none" strike="noStrike">
                          <a:solidFill>
                            <a:schemeClr val="lt1"/>
                          </a:solidFill>
                          <a:latin typeface="Arial"/>
                          <a:ea typeface="Arial"/>
                          <a:cs typeface="Arial"/>
                          <a:sym typeface="Arial"/>
                        </a:rPr>
                        <a:t>FROM CURRENT WORK WILL BE </a:t>
                      </a:r>
                      <a:r>
                        <a:rPr b="1" lang="en-US" sz="1000" u="none" cap="none" strike="noStrike">
                          <a:latin typeface="Arial"/>
                          <a:ea typeface="Arial"/>
                          <a:cs typeface="Arial"/>
                          <a:sym typeface="Arial"/>
                        </a:rPr>
                        <a:t>INCORPORATED. </a:t>
                      </a:r>
                      <a:r>
                        <a:rPr b="1" lang="en-US" sz="1000" u="none" cap="none" strike="noStrike">
                          <a:solidFill>
                            <a:schemeClr val="dk2"/>
                          </a:solidFill>
                          <a:latin typeface="Arial"/>
                          <a:ea typeface="Arial"/>
                          <a:cs typeface="Arial"/>
                          <a:sym typeface="Arial"/>
                        </a:rPr>
                        <a:t>FIRST OUTLINE OF </a:t>
                      </a:r>
                      <a:r>
                        <a:rPr b="1" lang="en-US" sz="1000" u="none" cap="none" strike="noStrike">
                          <a:solidFill>
                            <a:schemeClr val="lt1"/>
                          </a:solidFill>
                          <a:latin typeface="Arial"/>
                          <a:ea typeface="Arial"/>
                          <a:cs typeface="Arial"/>
                          <a:sym typeface="Arial"/>
                        </a:rPr>
                        <a:t>PLAN EXPECTED</a:t>
                      </a:r>
                      <a:r>
                        <a:rPr b="1" lang="en-US" sz="1000" u="none" cap="none" strike="noStrike">
                          <a:solidFill>
                            <a:schemeClr val="dk2"/>
                          </a:solidFill>
                          <a:latin typeface="Arial"/>
                          <a:ea typeface="Arial"/>
                          <a:cs typeface="Arial"/>
                          <a:sym typeface="Arial"/>
                        </a:rPr>
                        <a:t> </a:t>
                      </a:r>
                      <a:r>
                        <a:rPr b="1" lang="en-US" sz="1000" u="none" cap="none" strike="noStrike">
                          <a:solidFill>
                            <a:schemeClr val="lt1"/>
                          </a:solidFill>
                          <a:latin typeface="Arial"/>
                          <a:ea typeface="Arial"/>
                          <a:cs typeface="Arial"/>
                          <a:sym typeface="Arial"/>
                        </a:rPr>
                        <a:t>IN SEPTEMBER.</a:t>
                      </a:r>
                      <a:endParaRPr b="1" sz="1400" u="none" cap="none" strike="noStrike">
                        <a:solidFill>
                          <a:schemeClr val="lt1"/>
                        </a:solidFill>
                      </a:endParaRPr>
                    </a:p>
                  </a:txBody>
                  <a:tcPr marT="45725" marB="45725" marR="68575" marL="6857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t>BECDD Funders Discussion Group</a:t>
            </a:r>
            <a:endParaRPr/>
          </a:p>
        </p:txBody>
      </p:sp>
      <p:sp>
        <p:nvSpPr>
          <p:cNvPr id="146" name="Google Shape;146;p11"/>
          <p:cNvSpPr txBox="1"/>
          <p:nvPr>
            <p:ph idx="1" type="body"/>
          </p:nvPr>
        </p:nvSpPr>
        <p:spPr>
          <a:xfrm>
            <a:off x="311700" y="902250"/>
            <a:ext cx="8520600" cy="383125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US"/>
              <a:t>June 2021 Meeting: 5 Foundations, 5 Corporations, 2 Intermediaries</a:t>
            </a:r>
            <a:endParaRPr/>
          </a:p>
          <a:p>
            <a:pPr indent="0" lvl="0" marL="114300" rtl="0" algn="l">
              <a:lnSpc>
                <a:spcPct val="115000"/>
              </a:lnSpc>
              <a:spcBef>
                <a:spcPts val="0"/>
              </a:spcBef>
              <a:spcAft>
                <a:spcPts val="0"/>
              </a:spcAft>
              <a:buSzPts val="1800"/>
              <a:buNone/>
            </a:pPr>
            <a:r>
              <a:t/>
            </a:r>
            <a:endParaRPr b="1"/>
          </a:p>
          <a:p>
            <a:pPr indent="-342900" lvl="0" marL="457200" rtl="0" algn="l">
              <a:lnSpc>
                <a:spcPct val="115000"/>
              </a:lnSpc>
              <a:spcBef>
                <a:spcPts val="0"/>
              </a:spcBef>
              <a:spcAft>
                <a:spcPts val="0"/>
              </a:spcAft>
              <a:buSzPts val="1800"/>
              <a:buChar char="●"/>
            </a:pPr>
            <a:r>
              <a:rPr b="1" lang="en-US"/>
              <a:t>Reviewed “snapshot” of data being researched on how community development capital is deployed around each Council District</a:t>
            </a:r>
            <a:endParaRPr/>
          </a:p>
          <a:p>
            <a:pPr indent="0" lvl="0" marL="114300" rtl="0" algn="l">
              <a:lnSpc>
                <a:spcPct val="115000"/>
              </a:lnSpc>
              <a:spcBef>
                <a:spcPts val="0"/>
              </a:spcBef>
              <a:spcAft>
                <a:spcPts val="0"/>
              </a:spcAft>
              <a:buSzPts val="1800"/>
              <a:buNone/>
            </a:pPr>
            <a:r>
              <a:t/>
            </a:r>
            <a:endParaRPr b="1"/>
          </a:p>
          <a:p>
            <a:pPr indent="-342900" lvl="0" marL="457200" rtl="0" algn="l">
              <a:lnSpc>
                <a:spcPct val="115000"/>
              </a:lnSpc>
              <a:spcBef>
                <a:spcPts val="0"/>
              </a:spcBef>
              <a:spcAft>
                <a:spcPts val="0"/>
              </a:spcAft>
              <a:buSzPts val="1800"/>
              <a:buChar char="●"/>
            </a:pPr>
            <a:r>
              <a:rPr b="1" lang="en-US"/>
              <a:t>Presentations from the Borealis Fund and the California Funders 4 Justice</a:t>
            </a:r>
            <a:endParaRPr/>
          </a:p>
          <a:p>
            <a:pPr indent="-228600" lvl="0" marL="457200" rtl="0" algn="l">
              <a:lnSpc>
                <a:spcPct val="115000"/>
              </a:lnSpc>
              <a:spcBef>
                <a:spcPts val="0"/>
              </a:spcBef>
              <a:spcAft>
                <a:spcPts val="0"/>
              </a:spcAft>
              <a:buSzPts val="1800"/>
              <a:buNone/>
            </a:pPr>
            <a:r>
              <a:t/>
            </a:r>
            <a:endParaRPr b="1"/>
          </a:p>
          <a:p>
            <a:pPr indent="-342900" lvl="0" marL="457200" rtl="0" algn="l">
              <a:lnSpc>
                <a:spcPct val="115000"/>
              </a:lnSpc>
              <a:spcBef>
                <a:spcPts val="0"/>
              </a:spcBef>
              <a:spcAft>
                <a:spcPts val="0"/>
              </a:spcAft>
              <a:buSzPts val="1800"/>
              <a:buChar char="●"/>
            </a:pPr>
            <a:r>
              <a:rPr b="1" lang="en-US"/>
              <a:t>Kevin Ryan/Chris Polk now doing one-on-one interviews with all members of the Funders Discussion Group to get their perspectives on equity in funding</a:t>
            </a:r>
            <a:endParaRPr/>
          </a:p>
          <a:p>
            <a:pPr indent="0" lvl="0" marL="114300" rtl="0" algn="l">
              <a:lnSpc>
                <a:spcPct val="115000"/>
              </a:lnSpc>
              <a:spcBef>
                <a:spcPts val="0"/>
              </a:spcBef>
              <a:spcAft>
                <a:spcPts val="0"/>
              </a:spcAft>
              <a:buSzPts val="1800"/>
              <a:buNone/>
            </a:pPr>
            <a:r>
              <a:t/>
            </a:r>
            <a:endParaRPr b="1"/>
          </a:p>
          <a:p>
            <a:pPr indent="-342900" lvl="0" marL="457200" rtl="0" algn="l">
              <a:lnSpc>
                <a:spcPct val="115000"/>
              </a:lnSpc>
              <a:spcBef>
                <a:spcPts val="0"/>
              </a:spcBef>
              <a:spcAft>
                <a:spcPts val="0"/>
              </a:spcAft>
              <a:buSzPts val="1800"/>
              <a:buChar char="●"/>
            </a:pPr>
            <a:r>
              <a:rPr b="1" lang="en-US"/>
              <a:t>Next Meeting August 9: Report and Suggestions from </a:t>
            </a:r>
            <a:r>
              <a:rPr b="1" lang="en-US">
                <a:solidFill>
                  <a:schemeClr val="dk2"/>
                </a:solidFill>
              </a:rPr>
              <a:t>the</a:t>
            </a:r>
            <a:r>
              <a:rPr b="1" lang="en-US">
                <a:solidFill>
                  <a:schemeClr val="lt1"/>
                </a:solidFill>
              </a:rPr>
              <a:t> Interviews</a:t>
            </a:r>
            <a:endParaRPr/>
          </a:p>
          <a:p>
            <a:pPr indent="0" lvl="0" marL="114300" rtl="0" algn="l">
              <a:lnSpc>
                <a:spcPct val="115000"/>
              </a:lnSpc>
              <a:spcBef>
                <a:spcPts val="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3200"/>
              <a:t>Preliminary Research Learnings on Community Development “Capital in Play,” 2018 &amp; 2019</a:t>
            </a:r>
            <a:endParaRPr/>
          </a:p>
        </p:txBody>
      </p:sp>
      <p:sp>
        <p:nvSpPr>
          <p:cNvPr id="152" name="Google Shape;152;p12"/>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ctr">
              <a:lnSpc>
                <a:spcPct val="115000"/>
              </a:lnSpc>
              <a:spcBef>
                <a:spcPts val="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311700" y="-303900"/>
            <a:ext cx="8520600" cy="60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br>
              <a:rPr b="1" lang="en-US" sz="2000"/>
            </a:br>
            <a:r>
              <a:rPr b="1" lang="en-US" sz="3200"/>
              <a:t>How to view this data</a:t>
            </a:r>
            <a:br>
              <a:rPr lang="en-US"/>
            </a:br>
            <a:endParaRPr/>
          </a:p>
        </p:txBody>
      </p:sp>
      <p:sp>
        <p:nvSpPr>
          <p:cNvPr id="158" name="Google Shape;158;p13"/>
          <p:cNvSpPr txBox="1"/>
          <p:nvPr>
            <p:ph idx="1" type="body"/>
          </p:nvPr>
        </p:nvSpPr>
        <p:spPr>
          <a:xfrm>
            <a:off x="311700" y="451124"/>
            <a:ext cx="8520600" cy="4692375"/>
          </a:xfrm>
          <a:prstGeom prst="rect">
            <a:avLst/>
          </a:prstGeom>
          <a:noFill/>
          <a:ln>
            <a:noFill/>
          </a:ln>
        </p:spPr>
        <p:txBody>
          <a:bodyPr anchorCtr="0" anchor="t" bIns="91425" lIns="91425" spcFirstLastPara="1" rIns="91425" wrap="square" tIns="91425">
            <a:noAutofit/>
          </a:bodyPr>
          <a:lstStyle/>
          <a:p>
            <a:pPr indent="-228600" lvl="0" marL="228600" marR="0" rtl="0" algn="l">
              <a:lnSpc>
                <a:spcPct val="90000"/>
              </a:lnSpc>
              <a:spcBef>
                <a:spcPts val="100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This is a view of the </a:t>
            </a:r>
            <a:r>
              <a:rPr b="1" i="0" lang="en-US" sz="1700" u="none" cap="none" strike="noStrike">
                <a:solidFill>
                  <a:srgbClr val="000000"/>
                </a:solidFill>
                <a:latin typeface="Arial"/>
                <a:ea typeface="Arial"/>
                <a:cs typeface="Arial"/>
                <a:sym typeface="Arial"/>
              </a:rPr>
              <a:t>preliminary data and findings </a:t>
            </a:r>
            <a:r>
              <a:rPr b="0" i="0" lang="en-US" sz="1700" u="none" cap="none" strike="noStrike">
                <a:solidFill>
                  <a:srgbClr val="000000"/>
                </a:solidFill>
                <a:latin typeface="Arial"/>
                <a:ea typeface="Arial"/>
                <a:cs typeface="Arial"/>
                <a:sym typeface="Arial"/>
              </a:rPr>
              <a:t>of a fuller report now being developed, on community development funding in Detroit.  The fuller report should contain more foundation data from 2020, and it </a:t>
            </a:r>
            <a:r>
              <a:rPr b="1" i="0" lang="en-US" sz="1700" u="none" cap="none" strike="noStrike">
                <a:solidFill>
                  <a:srgbClr val="000000"/>
                </a:solidFill>
                <a:latin typeface="Arial"/>
                <a:ea typeface="Arial"/>
                <a:cs typeface="Arial"/>
                <a:sym typeface="Arial"/>
              </a:rPr>
              <a:t>will contain a series of mapped “overlays</a:t>
            </a:r>
            <a:r>
              <a:rPr b="0" i="0" lang="en-US" sz="1700" u="none" cap="none" strike="noStrike">
                <a:solidFill>
                  <a:srgbClr val="000000"/>
                </a:solidFill>
                <a:latin typeface="Arial"/>
                <a:ea typeface="Arial"/>
                <a:cs typeface="Arial"/>
                <a:sym typeface="Arial"/>
              </a:rPr>
              <a:t>” so that the Task Force can more fully understand the data and its implications.</a:t>
            </a:r>
            <a:endParaRPr/>
          </a:p>
          <a:p>
            <a:pPr indent="-228600" lvl="0" marL="228600" marR="0" rtl="0" algn="l">
              <a:lnSpc>
                <a:spcPct val="90000"/>
              </a:lnSpc>
              <a:spcBef>
                <a:spcPts val="100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This data is a </a:t>
            </a:r>
            <a:r>
              <a:rPr b="1" i="0" lang="en-US" sz="1700" u="none" cap="none" strike="noStrike">
                <a:solidFill>
                  <a:srgbClr val="000000"/>
                </a:solidFill>
                <a:latin typeface="Arial"/>
                <a:ea typeface="Arial"/>
                <a:cs typeface="Arial"/>
                <a:sym typeface="Arial"/>
              </a:rPr>
              <a:t>follow up to  BECDD’s report on 2018 funding</a:t>
            </a:r>
            <a:r>
              <a:rPr b="0" i="0" lang="en-US" sz="1700" u="none" cap="none" strike="noStrike">
                <a:solidFill>
                  <a:srgbClr val="000000"/>
                </a:solidFill>
                <a:latin typeface="Arial"/>
                <a:ea typeface="Arial"/>
                <a:cs typeface="Arial"/>
                <a:sym typeface="Arial"/>
              </a:rPr>
              <a:t>.   In the 2018 report, the focus was on comparing existing “capital in play” for community development, to a fully-resourced citywide community development system.  This report updates 2018 data (to 2020); and disaggregates the data by geography, by uses of funding, and by organizations receiving the funding.  This report also looks at the data from an “equity” lens.</a:t>
            </a:r>
            <a:endParaRPr/>
          </a:p>
          <a:p>
            <a:pPr indent="-228600" lvl="0" marL="228600" marR="0" rtl="0" algn="l">
              <a:lnSpc>
                <a:spcPct val="90000"/>
              </a:lnSpc>
              <a:spcBef>
                <a:spcPts val="100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The </a:t>
            </a:r>
            <a:r>
              <a:rPr b="1" i="0" lang="en-US" sz="1700" u="none" cap="none" strike="noStrike">
                <a:solidFill>
                  <a:srgbClr val="000000"/>
                </a:solidFill>
                <a:latin typeface="Arial"/>
                <a:ea typeface="Arial"/>
                <a:cs typeface="Arial"/>
                <a:sym typeface="Arial"/>
              </a:rPr>
              <a:t>data is drawn from </a:t>
            </a:r>
            <a:r>
              <a:rPr b="0" i="0" lang="en-US" sz="1700" u="none" cap="none" strike="noStrike">
                <a:solidFill>
                  <a:srgbClr val="000000"/>
                </a:solidFill>
                <a:latin typeface="Arial"/>
                <a:ea typeface="Arial"/>
                <a:cs typeface="Arial"/>
                <a:sym typeface="Arial"/>
              </a:rPr>
              <a:t>a sample of 7 private foundation, 2 public funders and Invest Detroit’s SNF initiative, who provided funding data for 2018 and 2019.  We expect to receive data from one additional major foundation funder.</a:t>
            </a:r>
            <a:endParaRPr/>
          </a:p>
          <a:p>
            <a:pPr indent="-228600" lvl="0" marL="228600" marR="0" rtl="0" algn="l">
              <a:lnSpc>
                <a:spcPct val="90000"/>
              </a:lnSpc>
              <a:spcBef>
                <a:spcPts val="100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The updated data </a:t>
            </a:r>
            <a:r>
              <a:rPr b="1" i="0" lang="en-US" sz="1700" u="none" cap="none" strike="noStrike">
                <a:solidFill>
                  <a:srgbClr val="000000"/>
                </a:solidFill>
                <a:latin typeface="Arial"/>
                <a:ea typeface="Arial"/>
                <a:cs typeface="Arial"/>
                <a:sym typeface="Arial"/>
              </a:rPr>
              <a:t>does not include bank data</a:t>
            </a:r>
            <a:r>
              <a:rPr b="0" i="0" lang="en-US" sz="1700" u="none" cap="none" strike="noStrike">
                <a:solidFill>
                  <a:srgbClr val="000000"/>
                </a:solidFill>
                <a:latin typeface="Arial"/>
                <a:ea typeface="Arial"/>
                <a:cs typeface="Arial"/>
                <a:sym typeface="Arial"/>
              </a:rPr>
              <a:t>; banks were unwilling to share their data.</a:t>
            </a:r>
            <a:endParaRPr/>
          </a:p>
          <a:p>
            <a:pPr indent="-228600" lvl="0" marL="228600" marR="0" rtl="0" algn="l">
              <a:lnSpc>
                <a:spcPct val="90000"/>
              </a:lnSpc>
              <a:spcBef>
                <a:spcPts val="100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As it is more fully developed, this research will </a:t>
            </a:r>
            <a:r>
              <a:rPr b="1" i="0" lang="en-US" sz="1700" u="none" cap="none" strike="noStrike">
                <a:solidFill>
                  <a:srgbClr val="000000"/>
                </a:solidFill>
                <a:latin typeface="Arial"/>
                <a:ea typeface="Arial"/>
                <a:cs typeface="Arial"/>
                <a:sym typeface="Arial"/>
              </a:rPr>
              <a:t>inform the creation of the BECDD’s System Capitalization Task Force’s Ten-Year Strategic Plan </a:t>
            </a:r>
            <a:r>
              <a:rPr b="0" i="0" lang="en-US" sz="1700" u="none" cap="none" strike="noStrike">
                <a:solidFill>
                  <a:srgbClr val="000000"/>
                </a:solidFill>
                <a:latin typeface="Arial"/>
                <a:ea typeface="Arial"/>
                <a:cs typeface="Arial"/>
                <a:sym typeface="Arial"/>
              </a:rPr>
              <a:t>to Resource a Community Development System for Detroit</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type="title"/>
          </p:nvPr>
        </p:nvSpPr>
        <p:spPr>
          <a:xfrm>
            <a:off x="311700" y="-177554"/>
            <a:ext cx="8520600" cy="60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t>What we are learning so far</a:t>
            </a:r>
            <a:br>
              <a:rPr lang="en-US"/>
            </a:br>
            <a:endParaRPr/>
          </a:p>
        </p:txBody>
      </p:sp>
      <p:sp>
        <p:nvSpPr>
          <p:cNvPr id="164" name="Google Shape;164;p14"/>
          <p:cNvSpPr txBox="1"/>
          <p:nvPr>
            <p:ph idx="1" type="body"/>
          </p:nvPr>
        </p:nvSpPr>
        <p:spPr>
          <a:xfrm>
            <a:off x="311700" y="324734"/>
            <a:ext cx="8520600" cy="4494032"/>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1500"/>
              <a:t>There is a </a:t>
            </a:r>
            <a:r>
              <a:rPr b="1" lang="en-US" sz="1500"/>
              <a:t>clear disparity in the allocation of community development grant funding to different city council districts in Detroit</a:t>
            </a:r>
            <a:r>
              <a:rPr lang="en-US" sz="1500"/>
              <a:t>.  This disparity is different for private foundation funding than for public funding.  </a:t>
            </a:r>
            <a:endParaRPr/>
          </a:p>
          <a:p>
            <a:pPr indent="0" lvl="0" marL="0" rtl="0" algn="l">
              <a:lnSpc>
                <a:spcPct val="115000"/>
              </a:lnSpc>
              <a:spcBef>
                <a:spcPts val="0"/>
              </a:spcBef>
              <a:spcAft>
                <a:spcPts val="0"/>
              </a:spcAft>
              <a:buSzPts val="1800"/>
              <a:buNone/>
            </a:pPr>
            <a:r>
              <a:t/>
            </a:r>
            <a:endParaRPr sz="1500"/>
          </a:p>
          <a:p>
            <a:pPr indent="-342900" lvl="0" marL="457200" rtl="0" algn="l">
              <a:lnSpc>
                <a:spcPct val="115000"/>
              </a:lnSpc>
              <a:spcBef>
                <a:spcPts val="0"/>
              </a:spcBef>
              <a:spcAft>
                <a:spcPts val="0"/>
              </a:spcAft>
              <a:buSzPts val="1800"/>
              <a:buChar char="●"/>
            </a:pPr>
            <a:r>
              <a:rPr lang="en-US" sz="1500"/>
              <a:t>This </a:t>
            </a:r>
            <a:r>
              <a:rPr b="1" lang="en-US" sz="1500"/>
              <a:t>disparity is likely a driver of inequitable community development </a:t>
            </a:r>
            <a:r>
              <a:rPr lang="en-US" sz="1500"/>
              <a:t>in Detroit neighborhoods; as community development stakeholders it’s important for us to discuss why this is so.</a:t>
            </a:r>
            <a:endParaRPr/>
          </a:p>
          <a:p>
            <a:pPr indent="0" lvl="0" marL="0" rtl="0" algn="l">
              <a:lnSpc>
                <a:spcPct val="115000"/>
              </a:lnSpc>
              <a:spcBef>
                <a:spcPts val="0"/>
              </a:spcBef>
              <a:spcAft>
                <a:spcPts val="0"/>
              </a:spcAft>
              <a:buSzPts val="1800"/>
              <a:buNone/>
            </a:pPr>
            <a:r>
              <a:t/>
            </a:r>
            <a:endParaRPr sz="1500"/>
          </a:p>
          <a:p>
            <a:pPr indent="-342900" lvl="0" marL="457200" rtl="0" algn="l">
              <a:lnSpc>
                <a:spcPct val="115000"/>
              </a:lnSpc>
              <a:spcBef>
                <a:spcPts val="0"/>
              </a:spcBef>
              <a:spcAft>
                <a:spcPts val="0"/>
              </a:spcAft>
              <a:buSzPts val="1800"/>
              <a:buChar char="●"/>
            </a:pPr>
            <a:r>
              <a:rPr lang="en-US" sz="1500"/>
              <a:t>There appears to be a </a:t>
            </a:r>
            <a:r>
              <a:rPr b="1" lang="en-US" sz="1500"/>
              <a:t>significant increase in funding for community development “core functions,” </a:t>
            </a:r>
            <a:r>
              <a:rPr lang="en-US" sz="1500"/>
              <a:t>especially resident engagement, facilitation and CDO operating support, since 2018</a:t>
            </a:r>
            <a:endParaRPr/>
          </a:p>
          <a:p>
            <a:pPr indent="0" lvl="0" marL="0" rtl="0" algn="l">
              <a:lnSpc>
                <a:spcPct val="115000"/>
              </a:lnSpc>
              <a:spcBef>
                <a:spcPts val="0"/>
              </a:spcBef>
              <a:spcAft>
                <a:spcPts val="0"/>
              </a:spcAft>
              <a:buSzPts val="1800"/>
              <a:buNone/>
            </a:pPr>
            <a:r>
              <a:t/>
            </a:r>
            <a:endParaRPr sz="1500"/>
          </a:p>
          <a:p>
            <a:pPr indent="-342900" lvl="0" marL="457200" rtl="0" algn="l">
              <a:lnSpc>
                <a:spcPct val="115000"/>
              </a:lnSpc>
              <a:spcBef>
                <a:spcPts val="0"/>
              </a:spcBef>
              <a:spcAft>
                <a:spcPts val="0"/>
              </a:spcAft>
              <a:buSzPts val="1800"/>
              <a:buChar char="●"/>
            </a:pPr>
            <a:r>
              <a:rPr b="1" lang="en-US" sz="1500"/>
              <a:t>Banks and other corporate funders have been unwilling to share grant data </a:t>
            </a:r>
            <a:r>
              <a:rPr lang="en-US" sz="1500"/>
              <a:t>in a way that allows for it to be aggregated and analyzed with other funding data.  Greater transparency in all parts of the community development ecosystem is needed to advance equity and stakeholders will need a common method to track community development grant funding to achieve alignment and impact.</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p:cNvSpPr txBox="1"/>
          <p:nvPr>
            <p:ph type="title"/>
          </p:nvPr>
        </p:nvSpPr>
        <p:spPr>
          <a:xfrm>
            <a:off x="311700" y="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3200"/>
              <a:t>The Neighborhood Score</a:t>
            </a:r>
            <a:br>
              <a:rPr lang="en-US" sz="3200"/>
            </a:br>
            <a:endParaRPr/>
          </a:p>
        </p:txBody>
      </p:sp>
      <p:sp>
        <p:nvSpPr>
          <p:cNvPr id="170" name="Google Shape;170;p15"/>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descr="Map&#10;&#10;Description automatically generated" id="171" name="Google Shape;171;p15"/>
          <p:cNvPicPr preferRelativeResize="0"/>
          <p:nvPr>
            <p:ph idx="1" type="body"/>
          </p:nvPr>
        </p:nvPicPr>
        <p:blipFill rotWithShape="1">
          <a:blip r:embed="rId3">
            <a:alphaModFix/>
          </a:blip>
          <a:srcRect b="-3310" l="0" r="0" t="3310"/>
          <a:stretch/>
        </p:blipFill>
        <p:spPr>
          <a:xfrm>
            <a:off x="0" y="794564"/>
            <a:ext cx="8346091" cy="42096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177" name="Google Shape;177;p16"/>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178" name="Google Shape;178;p16"/>
          <p:cNvPicPr preferRelativeResize="0"/>
          <p:nvPr/>
        </p:nvPicPr>
        <p:blipFill rotWithShape="1">
          <a:blip r:embed="rId3">
            <a:alphaModFix/>
          </a:blip>
          <a:srcRect b="0" l="0" r="0" t="0"/>
          <a:stretch/>
        </p:blipFill>
        <p:spPr>
          <a:xfrm>
            <a:off x="311700" y="319224"/>
            <a:ext cx="8832300" cy="4249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184" name="Google Shape;184;p1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185" name="Google Shape;185;p17"/>
          <p:cNvPicPr preferRelativeResize="0"/>
          <p:nvPr/>
        </p:nvPicPr>
        <p:blipFill rotWithShape="1">
          <a:blip r:embed="rId3">
            <a:alphaModFix/>
          </a:blip>
          <a:srcRect b="0" l="0" r="0" t="0"/>
          <a:stretch/>
        </p:blipFill>
        <p:spPr>
          <a:xfrm>
            <a:off x="311700" y="321321"/>
            <a:ext cx="8520600" cy="45008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191" name="Google Shape;191;p18"/>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192" name="Google Shape;192;p18"/>
          <p:cNvPicPr preferRelativeResize="0"/>
          <p:nvPr/>
        </p:nvPicPr>
        <p:blipFill rotWithShape="1">
          <a:blip r:embed="rId3">
            <a:alphaModFix/>
          </a:blip>
          <a:srcRect b="0" l="0" r="0" t="0"/>
          <a:stretch/>
        </p:blipFill>
        <p:spPr>
          <a:xfrm>
            <a:off x="247405" y="306588"/>
            <a:ext cx="8689425" cy="45303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198" name="Google Shape;198;p19"/>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199" name="Google Shape;199;p19"/>
          <p:cNvPicPr preferRelativeResize="0"/>
          <p:nvPr/>
        </p:nvPicPr>
        <p:blipFill rotWithShape="1">
          <a:blip r:embed="rId3">
            <a:alphaModFix/>
          </a:blip>
          <a:srcRect b="0" l="0" r="0" t="0"/>
          <a:stretch/>
        </p:blipFill>
        <p:spPr>
          <a:xfrm>
            <a:off x="311700" y="364749"/>
            <a:ext cx="8610845" cy="4368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t>TODAY’S AGENDA</a:t>
            </a:r>
            <a:endParaRPr/>
          </a:p>
        </p:txBody>
      </p:sp>
      <p:sp>
        <p:nvSpPr>
          <p:cNvPr id="89" name="Google Shape;89;p2"/>
          <p:cNvSpPr txBox="1"/>
          <p:nvPr>
            <p:ph idx="1" type="body"/>
          </p:nvPr>
        </p:nvSpPr>
        <p:spPr>
          <a:xfrm>
            <a:off x="191386" y="902250"/>
            <a:ext cx="8640914" cy="371228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oto Sans Symbols"/>
              <a:buChar char="▪"/>
            </a:pPr>
            <a:r>
              <a:rPr b="1" lang="en-US" sz="2000"/>
              <a:t>Intro’s and Outcomes </a:t>
            </a:r>
            <a:r>
              <a:rPr lang="en-US"/>
              <a:t>– Chris Uhl</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Noto Sans Symbols"/>
              <a:buChar char="▪"/>
            </a:pPr>
            <a:r>
              <a:rPr b="1" lang="en-US" sz="2000"/>
              <a:t>Updates/Next Steps </a:t>
            </a:r>
            <a:r>
              <a:rPr lang="en-US"/>
              <a:t>– Chris Uhl w/ Maggie, Madhavi, Yolanda Jackson, 				     and John Ziraldo</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Noto Sans Symbols"/>
              <a:buChar char="▪"/>
            </a:pPr>
            <a:r>
              <a:rPr b="1" lang="en-US"/>
              <a:t>Presentation/Discussion: Updated Data on CD Capital in Play </a:t>
            </a:r>
            <a:r>
              <a:rPr lang="en-US"/>
              <a:t>– </a:t>
            </a:r>
            <a:endParaRPr/>
          </a:p>
          <a:p>
            <a:pPr indent="0" lvl="0" marL="114300" rtl="0" algn="l">
              <a:lnSpc>
                <a:spcPct val="115000"/>
              </a:lnSpc>
              <a:spcBef>
                <a:spcPts val="0"/>
              </a:spcBef>
              <a:spcAft>
                <a:spcPts val="0"/>
              </a:spcAft>
              <a:buSzPts val="1800"/>
              <a:buNone/>
            </a:pPr>
            <a:r>
              <a:rPr lang="en-US"/>
              <a:t>                                                  John, Maggie, Garland</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Noto Sans Symbols"/>
              <a:buChar char="▪"/>
            </a:pPr>
            <a:r>
              <a:rPr b="1" lang="en-US"/>
              <a:t>Wrap-Up</a:t>
            </a:r>
            <a:r>
              <a:rPr lang="en-US"/>
              <a:t> – Sherita Smith</a:t>
            </a:r>
            <a:endParaRPr/>
          </a:p>
          <a:p>
            <a:pPr indent="-317500" lvl="1" marL="914400" rtl="0" algn="l">
              <a:lnSpc>
                <a:spcPct val="100000"/>
              </a:lnSpc>
              <a:spcBef>
                <a:spcPts val="0"/>
              </a:spcBef>
              <a:spcAft>
                <a:spcPts val="0"/>
              </a:spcAft>
              <a:buSzPts val="1400"/>
              <a:buFont typeface="Noto Sans Symbols"/>
              <a:buChar char="✔"/>
            </a:pPr>
            <a:r>
              <a:rPr lang="en-US"/>
              <a:t>Feedback on late August Alignment Forum #3</a:t>
            </a:r>
            <a:endParaRPr/>
          </a:p>
          <a:p>
            <a:pPr indent="-317500" lvl="1" marL="914400" rtl="0" algn="l">
              <a:lnSpc>
                <a:spcPct val="100000"/>
              </a:lnSpc>
              <a:spcBef>
                <a:spcPts val="0"/>
              </a:spcBef>
              <a:spcAft>
                <a:spcPts val="0"/>
              </a:spcAft>
              <a:buSzPts val="1400"/>
              <a:buFont typeface="Noto Sans Symbols"/>
              <a:buChar char="✔"/>
            </a:pPr>
            <a:r>
              <a:rPr lang="en-US"/>
              <a:t>Next Meeting, Next Agenda</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0"/>
          <p:cNvPicPr preferRelativeResize="0"/>
          <p:nvPr/>
        </p:nvPicPr>
        <p:blipFill rotWithShape="1">
          <a:blip r:embed="rId3">
            <a:alphaModFix/>
          </a:blip>
          <a:srcRect b="0" l="0" r="0" t="0"/>
          <a:stretch/>
        </p:blipFill>
        <p:spPr>
          <a:xfrm>
            <a:off x="1037229" y="301991"/>
            <a:ext cx="7069541" cy="46681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210" name="Google Shape;210;p2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211" name="Google Shape;211;p21"/>
          <p:cNvPicPr preferRelativeResize="0"/>
          <p:nvPr/>
        </p:nvPicPr>
        <p:blipFill rotWithShape="1">
          <a:blip r:embed="rId3">
            <a:alphaModFix/>
          </a:blip>
          <a:srcRect b="0" l="0" r="0" t="0"/>
          <a:stretch/>
        </p:blipFill>
        <p:spPr>
          <a:xfrm>
            <a:off x="311699" y="410000"/>
            <a:ext cx="8520599" cy="4158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2"/>
          <p:cNvPicPr preferRelativeResize="0"/>
          <p:nvPr/>
        </p:nvPicPr>
        <p:blipFill rotWithShape="1">
          <a:blip r:embed="rId3">
            <a:alphaModFix/>
          </a:blip>
          <a:srcRect b="0" l="0" r="0" t="0"/>
          <a:stretch/>
        </p:blipFill>
        <p:spPr>
          <a:xfrm>
            <a:off x="1860633" y="262599"/>
            <a:ext cx="6558464" cy="46183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3"/>
          <p:cNvPicPr preferRelativeResize="0"/>
          <p:nvPr/>
        </p:nvPicPr>
        <p:blipFill rotWithShape="1">
          <a:blip r:embed="rId3">
            <a:alphaModFix/>
          </a:blip>
          <a:srcRect b="0" l="0" r="0" t="0"/>
          <a:stretch/>
        </p:blipFill>
        <p:spPr>
          <a:xfrm>
            <a:off x="542548" y="319364"/>
            <a:ext cx="8167187" cy="45047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4"/>
          <p:cNvPicPr preferRelativeResize="0"/>
          <p:nvPr/>
        </p:nvPicPr>
        <p:blipFill rotWithShape="1">
          <a:blip r:embed="rId3">
            <a:alphaModFix/>
          </a:blip>
          <a:srcRect b="0" l="0" r="0" t="0"/>
          <a:stretch/>
        </p:blipFill>
        <p:spPr>
          <a:xfrm>
            <a:off x="1297537" y="59955"/>
            <a:ext cx="6931311" cy="45564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5"/>
          <p:cNvPicPr preferRelativeResize="0"/>
          <p:nvPr/>
        </p:nvPicPr>
        <p:blipFill rotWithShape="1">
          <a:blip r:embed="rId3">
            <a:alphaModFix/>
          </a:blip>
          <a:srcRect b="0" l="0" r="0" t="0"/>
          <a:stretch/>
        </p:blipFill>
        <p:spPr>
          <a:xfrm>
            <a:off x="742700" y="381545"/>
            <a:ext cx="8006008" cy="42587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6"/>
          <p:cNvPicPr preferRelativeResize="0"/>
          <p:nvPr/>
        </p:nvPicPr>
        <p:blipFill rotWithShape="1">
          <a:blip r:embed="rId3">
            <a:alphaModFix/>
          </a:blip>
          <a:srcRect b="0" l="0" r="0" t="0"/>
          <a:stretch/>
        </p:blipFill>
        <p:spPr>
          <a:xfrm>
            <a:off x="649144" y="406159"/>
            <a:ext cx="7845711" cy="43311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242" name="Google Shape;242;p2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243" name="Google Shape;243;p27"/>
          <p:cNvPicPr preferRelativeResize="0"/>
          <p:nvPr/>
        </p:nvPicPr>
        <p:blipFill rotWithShape="1">
          <a:blip r:embed="rId3">
            <a:alphaModFix/>
          </a:blip>
          <a:srcRect b="0" l="0" r="0" t="0"/>
          <a:stretch/>
        </p:blipFill>
        <p:spPr>
          <a:xfrm>
            <a:off x="311700" y="410000"/>
            <a:ext cx="8582269" cy="42698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t>3</a:t>
            </a:r>
            <a:r>
              <a:rPr b="1" baseline="30000" lang="en-US"/>
              <a:t>RD</a:t>
            </a:r>
            <a:r>
              <a:rPr b="1" lang="en-US"/>
              <a:t> ALIGNMENT FORUM</a:t>
            </a:r>
            <a:endParaRPr/>
          </a:p>
        </p:txBody>
      </p:sp>
      <p:sp>
        <p:nvSpPr>
          <p:cNvPr id="249" name="Google Shape;249;p28"/>
          <p:cNvSpPr txBox="1"/>
          <p:nvPr>
            <p:ph idx="1" type="body"/>
          </p:nvPr>
        </p:nvSpPr>
        <p:spPr>
          <a:xfrm>
            <a:off x="311700" y="1017800"/>
            <a:ext cx="8520600" cy="3715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US"/>
              <a:t>PROPOSED DATE: LATE AUGUST, 3-5 PM</a:t>
            </a:r>
            <a:endParaRPr/>
          </a:p>
          <a:p>
            <a:pPr indent="0" lvl="0" marL="114300" rtl="0" algn="l">
              <a:lnSpc>
                <a:spcPct val="115000"/>
              </a:lnSpc>
              <a:spcBef>
                <a:spcPts val="0"/>
              </a:spcBef>
              <a:spcAft>
                <a:spcPts val="0"/>
              </a:spcAft>
              <a:buSzPts val="1800"/>
              <a:buNone/>
            </a:pPr>
            <a:r>
              <a:t/>
            </a:r>
            <a:endParaRPr b="1"/>
          </a:p>
          <a:p>
            <a:pPr indent="-342900" lvl="0" marL="457200" rtl="0" algn="l">
              <a:lnSpc>
                <a:spcPct val="115000"/>
              </a:lnSpc>
              <a:spcBef>
                <a:spcPts val="0"/>
              </a:spcBef>
              <a:spcAft>
                <a:spcPts val="0"/>
              </a:spcAft>
              <a:buSzPts val="1800"/>
              <a:buChar char="●"/>
            </a:pPr>
            <a:r>
              <a:rPr b="1" lang="en-US"/>
              <a:t>SEEKING ALIGNMENT: CAPITAL, CAPACITY AND COMMITMENT FOR EQUITABLE REAL ESTATE DEVELOPMENT IN DETROIT</a:t>
            </a:r>
            <a:endParaRPr/>
          </a:p>
          <a:p>
            <a:pPr indent="0" lvl="0" marL="114300" rtl="0" algn="l">
              <a:lnSpc>
                <a:spcPct val="115000"/>
              </a:lnSpc>
              <a:spcBef>
                <a:spcPts val="0"/>
              </a:spcBef>
              <a:spcAft>
                <a:spcPts val="0"/>
              </a:spcAft>
              <a:buSzPts val="1800"/>
              <a:buNone/>
            </a:pPr>
            <a:r>
              <a:t/>
            </a:r>
            <a:endParaRPr b="1"/>
          </a:p>
          <a:p>
            <a:pPr indent="-342900" lvl="0" marL="457200" rtl="0" algn="l">
              <a:lnSpc>
                <a:spcPct val="100000"/>
              </a:lnSpc>
              <a:spcBef>
                <a:spcPts val="0"/>
              </a:spcBef>
              <a:spcAft>
                <a:spcPts val="0"/>
              </a:spcAft>
              <a:buSzPts val="1800"/>
              <a:buChar char="●"/>
            </a:pPr>
            <a:r>
              <a:rPr b="1" lang="en-US"/>
              <a:t>SUGGESTED MODERATORS:</a:t>
            </a:r>
            <a:endParaRPr/>
          </a:p>
          <a:p>
            <a:pPr indent="-317500" lvl="1" marL="914400" rtl="0" algn="l">
              <a:lnSpc>
                <a:spcPct val="100000"/>
              </a:lnSpc>
              <a:spcBef>
                <a:spcPts val="0"/>
              </a:spcBef>
              <a:spcAft>
                <a:spcPts val="0"/>
              </a:spcAft>
              <a:buSzPts val="1400"/>
              <a:buChar char="○"/>
            </a:pPr>
            <a:r>
              <a:rPr b="1" lang="en-US"/>
              <a:t>CHASE CHANTRELL, BUILDING COMMUNITY VALUE</a:t>
            </a:r>
            <a:endParaRPr/>
          </a:p>
          <a:p>
            <a:pPr indent="-317500" lvl="1" marL="914400" rtl="0" algn="l">
              <a:lnSpc>
                <a:spcPct val="100000"/>
              </a:lnSpc>
              <a:spcBef>
                <a:spcPts val="0"/>
              </a:spcBef>
              <a:spcAft>
                <a:spcPts val="0"/>
              </a:spcAft>
              <a:buSzPts val="1400"/>
              <a:buChar char="○"/>
            </a:pPr>
            <a:r>
              <a:rPr b="1" i="1" lang="en-US"/>
              <a:t>WHO ELSE?</a:t>
            </a:r>
            <a:endParaRPr/>
          </a:p>
          <a:p>
            <a:pPr indent="-228600" lvl="1" marL="914400" rtl="0" algn="l">
              <a:lnSpc>
                <a:spcPct val="100000"/>
              </a:lnSpc>
              <a:spcBef>
                <a:spcPts val="0"/>
              </a:spcBef>
              <a:spcAft>
                <a:spcPts val="0"/>
              </a:spcAft>
              <a:buSzPts val="1400"/>
              <a:buNone/>
            </a:pPr>
            <a:r>
              <a:t/>
            </a:r>
            <a:endParaRPr b="1"/>
          </a:p>
          <a:p>
            <a:pPr indent="-342900" lvl="0" marL="457200" rtl="0" algn="l">
              <a:lnSpc>
                <a:spcPct val="100000"/>
              </a:lnSpc>
              <a:spcBef>
                <a:spcPts val="0"/>
              </a:spcBef>
              <a:spcAft>
                <a:spcPts val="0"/>
              </a:spcAft>
              <a:buSzPts val="1800"/>
              <a:buChar char="●"/>
            </a:pPr>
            <a:r>
              <a:rPr b="1" lang="en-US"/>
              <a:t>SUGGESTED FORMAT:</a:t>
            </a:r>
            <a:endParaRPr/>
          </a:p>
          <a:p>
            <a:pPr indent="-317500" lvl="1" marL="914400" rtl="0" algn="l">
              <a:lnSpc>
                <a:spcPct val="100000"/>
              </a:lnSpc>
              <a:spcBef>
                <a:spcPts val="0"/>
              </a:spcBef>
              <a:spcAft>
                <a:spcPts val="0"/>
              </a:spcAft>
              <a:buSzPts val="1400"/>
              <a:buChar char="○"/>
            </a:pPr>
            <a:r>
              <a:rPr b="1" lang="en-US"/>
              <a:t>INVITATION ONLY, SAME DIVERSE GUEST LIST</a:t>
            </a:r>
            <a:endParaRPr/>
          </a:p>
          <a:p>
            <a:pPr indent="-317500" lvl="1" marL="914400" rtl="0" algn="l">
              <a:lnSpc>
                <a:spcPct val="100000"/>
              </a:lnSpc>
              <a:spcBef>
                <a:spcPts val="0"/>
              </a:spcBef>
              <a:spcAft>
                <a:spcPts val="0"/>
              </a:spcAft>
              <a:buSzPts val="1400"/>
              <a:buChar char="○"/>
            </a:pPr>
            <a:r>
              <a:rPr b="1" lang="en-US"/>
              <a:t>PANELISTS: CHRIS UHL, SHERITA SMITH, </a:t>
            </a:r>
            <a:r>
              <a:rPr b="1" i="1" lang="en-US"/>
              <a:t>OTHERS?</a:t>
            </a:r>
            <a:endParaRPr/>
          </a:p>
          <a:p>
            <a:pPr indent="-317500" lvl="1" marL="914400" rtl="0" algn="l">
              <a:lnSpc>
                <a:spcPct val="100000"/>
              </a:lnSpc>
              <a:spcBef>
                <a:spcPts val="0"/>
              </a:spcBef>
              <a:spcAft>
                <a:spcPts val="0"/>
              </a:spcAft>
              <a:buSzPts val="1400"/>
              <a:buChar char="○"/>
            </a:pPr>
            <a:r>
              <a:rPr b="1" lang="en-US"/>
              <a:t>MODERATED DEBATE</a:t>
            </a:r>
            <a:endParaRPr/>
          </a:p>
          <a:p>
            <a:pPr indent="-317500" lvl="1" marL="914400" rtl="0" algn="l">
              <a:lnSpc>
                <a:spcPct val="100000"/>
              </a:lnSpc>
              <a:spcBef>
                <a:spcPts val="0"/>
              </a:spcBef>
              <a:spcAft>
                <a:spcPts val="0"/>
              </a:spcAft>
              <a:buSzPts val="1400"/>
              <a:buChar char="○"/>
            </a:pPr>
            <a:r>
              <a:rPr b="1" lang="en-US"/>
              <a:t>FORMING CONSENSUS</a:t>
            </a:r>
            <a:endParaRPr/>
          </a:p>
          <a:p>
            <a:pPr indent="-228600" lvl="1" marL="914400" rtl="0" algn="l">
              <a:lnSpc>
                <a:spcPct val="100000"/>
              </a:lnSpc>
              <a:spcBef>
                <a:spcPts val="1600"/>
              </a:spcBef>
              <a:spcAft>
                <a:spcPts val="0"/>
              </a:spcAft>
              <a:buSzPts val="1400"/>
              <a:buNone/>
            </a:pPr>
            <a:r>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ph type="title"/>
          </p:nvPr>
        </p:nvSpPr>
        <p:spPr>
          <a:xfrm>
            <a:off x="190498" y="314544"/>
            <a:ext cx="4162463" cy="40965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br>
              <a:rPr b="1" lang="en-US" sz="1200">
                <a:solidFill>
                  <a:srgbClr val="FFFF00"/>
                </a:solidFill>
              </a:rPr>
            </a:br>
            <a:endParaRPr b="1" sz="1200">
              <a:solidFill>
                <a:schemeClr val="dk2"/>
              </a:solidFill>
            </a:endParaRPr>
          </a:p>
        </p:txBody>
      </p:sp>
      <p:sp>
        <p:nvSpPr>
          <p:cNvPr id="255" name="Google Shape;255;p29"/>
          <p:cNvSpPr txBox="1"/>
          <p:nvPr>
            <p:ph idx="1" type="subTitle"/>
          </p:nvPr>
        </p:nvSpPr>
        <p:spPr>
          <a:xfrm>
            <a:off x="-42808" y="-2455700"/>
            <a:ext cx="4206577" cy="5027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t/>
            </a:r>
            <a:endParaRPr/>
          </a:p>
          <a:p>
            <a:pPr indent="-209550" lvl="0" marL="457200" rtl="0" algn="l">
              <a:lnSpc>
                <a:spcPct val="100000"/>
              </a:lnSpc>
              <a:spcBef>
                <a:spcPts val="0"/>
              </a:spcBef>
              <a:spcAft>
                <a:spcPts val="0"/>
              </a:spcAft>
              <a:buSzPts val="2100"/>
              <a:buFont typeface="Noto Sans Symbols"/>
              <a:buNone/>
            </a:pPr>
            <a:r>
              <a:t/>
            </a:r>
            <a:endParaRPr b="1" sz="1400"/>
          </a:p>
        </p:txBody>
      </p:sp>
      <p:sp>
        <p:nvSpPr>
          <p:cNvPr id="256" name="Google Shape;256;p2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b="1" lang="en-US" sz="2000">
                <a:solidFill>
                  <a:schemeClr val="lt1"/>
                </a:solidFill>
              </a:rPr>
              <a:t>NEXT MEETING OF THE TASK FORCE  </a:t>
            </a:r>
            <a:endParaRPr/>
          </a:p>
          <a:p>
            <a:pPr indent="0" lvl="0" marL="114300" rtl="0" algn="l">
              <a:lnSpc>
                <a:spcPct val="115000"/>
              </a:lnSpc>
              <a:spcBef>
                <a:spcPts val="0"/>
              </a:spcBef>
              <a:spcAft>
                <a:spcPts val="0"/>
              </a:spcAft>
              <a:buSzPts val="1800"/>
              <a:buNone/>
            </a:pPr>
            <a:r>
              <a:t/>
            </a:r>
            <a:endParaRPr b="1" sz="2000">
              <a:solidFill>
                <a:schemeClr val="lt1"/>
              </a:solidFill>
            </a:endParaRPr>
          </a:p>
          <a:p>
            <a:pPr indent="0" lvl="0" marL="114300" rtl="0" algn="l">
              <a:lnSpc>
                <a:spcPct val="115000"/>
              </a:lnSpc>
              <a:spcBef>
                <a:spcPts val="0"/>
              </a:spcBef>
              <a:spcAft>
                <a:spcPts val="0"/>
              </a:spcAft>
              <a:buSzPts val="1800"/>
              <a:buNone/>
            </a:pPr>
            <a:r>
              <a:rPr b="1" lang="en-US" sz="2000">
                <a:solidFill>
                  <a:schemeClr val="lt1"/>
                </a:solidFill>
              </a:rPr>
              <a:t>WEDNESDAY, SEPTEMBER 1, 2021</a:t>
            </a:r>
            <a:endParaRPr/>
          </a:p>
        </p:txBody>
      </p:sp>
      <p:sp>
        <p:nvSpPr>
          <p:cNvPr id="257" name="Google Shape;257;p29"/>
          <p:cNvSpPr txBox="1"/>
          <p:nvPr/>
        </p:nvSpPr>
        <p:spPr>
          <a:xfrm>
            <a:off x="146385" y="247855"/>
            <a:ext cx="4152300" cy="435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200"/>
              <a:buFont typeface="Arial"/>
              <a:buNone/>
            </a:pPr>
            <a:r>
              <a:t/>
            </a:r>
            <a:endParaRPr b="1"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200"/>
              <a:buFont typeface="Arial"/>
              <a:buNone/>
            </a:pPr>
            <a:r>
              <a:t/>
            </a:r>
            <a:endParaRPr b="1" i="0" sz="1800" u="none" cap="none" strike="noStrike">
              <a:solidFill>
                <a:schemeClr val="dk2"/>
              </a:solidFill>
              <a:highlight>
                <a:srgbClr val="00FF00"/>
              </a:highlight>
              <a:latin typeface="Arial"/>
              <a:ea typeface="Arial"/>
              <a:cs typeface="Arial"/>
              <a:sym typeface="Arial"/>
            </a:endParaRPr>
          </a:p>
        </p:txBody>
      </p:sp>
      <p:sp>
        <p:nvSpPr>
          <p:cNvPr id="258" name="Google Shape;258;p29"/>
          <p:cNvSpPr txBox="1"/>
          <p:nvPr/>
        </p:nvSpPr>
        <p:spPr>
          <a:xfrm>
            <a:off x="367500" y="-641668"/>
            <a:ext cx="3470853" cy="6072247"/>
          </a:xfrm>
          <a:prstGeom prst="rect">
            <a:avLst/>
          </a:prstGeom>
          <a:noFill/>
          <a:ln>
            <a:noFill/>
          </a:ln>
        </p:spPr>
        <p:txBody>
          <a:bodyPr anchorCtr="0" anchor="b" bIns="91425" lIns="91425" spcFirstLastPara="1" rIns="91425" wrap="square" tIns="91425">
            <a:noAutofit/>
          </a:bodyPr>
          <a:lstStyle/>
          <a:p>
            <a:pPr indent="0" lvl="0" marL="0" marR="0" rtl="0" algn="l">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None/>
            </a:pPr>
            <a:r>
              <a:rPr b="1" i="0" lang="en-US" sz="1800" u="none" cap="none" strike="noStrike">
                <a:solidFill>
                  <a:srgbClr val="000000"/>
                </a:solidFill>
                <a:latin typeface="Arial"/>
                <a:ea typeface="Arial"/>
                <a:cs typeface="Arial"/>
                <a:sym typeface="Arial"/>
              </a:rPr>
              <a:t>AGENDA:</a:t>
            </a:r>
            <a:endParaRPr/>
          </a:p>
          <a:p>
            <a:pPr indent="0" lvl="0" marL="0" marR="0" rtl="0" algn="l">
              <a:lnSpc>
                <a:spcPct val="107000"/>
              </a:lnSpc>
              <a:spcBef>
                <a:spcPts val="0"/>
              </a:spcBef>
              <a:spcAft>
                <a:spcPts val="0"/>
              </a:spcAft>
              <a:buNone/>
            </a:pPr>
            <a:r>
              <a:rPr b="1" i="0" lang="en-US" sz="1800" u="none" cap="none" strike="noStrike">
                <a:solidFill>
                  <a:srgbClr val="000000"/>
                </a:solidFill>
                <a:latin typeface="Arial"/>
                <a:ea typeface="Arial"/>
                <a:cs typeface="Arial"/>
                <a:sym typeface="Arial"/>
              </a:rPr>
              <a:t>PRESENTATION/DISCUSSION OF FIRST DRAFT OUTLINE OF TEN-YEAR STRATEGY</a:t>
            </a:r>
            <a:endParaRPr/>
          </a:p>
          <a:p>
            <a:pPr indent="0" lvl="0" marL="0" marR="0" rtl="0" algn="l">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600"/>
              <a:buFont typeface="Noto Sans Symbols"/>
              <a:buChar char="✔"/>
            </a:pPr>
            <a:r>
              <a:rPr b="1" i="0" lang="en-US" sz="1600" u="none" cap="none" strike="noStrike">
                <a:solidFill>
                  <a:srgbClr val="000000"/>
                </a:solidFill>
                <a:latin typeface="Arial"/>
                <a:ea typeface="Arial"/>
                <a:cs typeface="Arial"/>
                <a:sym typeface="Arial"/>
              </a:rPr>
              <a:t>MORE DETAILS ON PROPOSED </a:t>
            </a:r>
            <a:endParaRPr/>
          </a:p>
          <a:p>
            <a:pPr indent="0" lvl="0" marL="0" marR="0" rtl="0" algn="l">
              <a:lnSpc>
                <a:spcPct val="107000"/>
              </a:lnSpc>
              <a:spcBef>
                <a:spcPts val="0"/>
              </a:spcBef>
              <a:spcAft>
                <a:spcPts val="0"/>
              </a:spcAft>
              <a:buNone/>
            </a:pPr>
            <a:r>
              <a:rPr b="1" i="0" lang="en-US" sz="1600" u="none" cap="none" strike="noStrike">
                <a:solidFill>
                  <a:srgbClr val="000000"/>
                </a:solidFill>
                <a:latin typeface="Arial"/>
                <a:ea typeface="Arial"/>
                <a:cs typeface="Arial"/>
                <a:sym typeface="Arial"/>
              </a:rPr>
              <a:t>CRA FOLLOW UP</a:t>
            </a:r>
            <a:endParaRPr/>
          </a:p>
          <a:p>
            <a:pPr indent="0" lvl="0" marL="0" marR="0" rtl="0" algn="l">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600"/>
              <a:buFont typeface="Noto Sans Symbols"/>
              <a:buChar char="✔"/>
            </a:pPr>
            <a:r>
              <a:rPr b="1" i="0" lang="en-US" sz="1600" u="none" cap="none" strike="noStrike">
                <a:solidFill>
                  <a:srgbClr val="000000"/>
                </a:solidFill>
                <a:latin typeface="Arial"/>
                <a:ea typeface="Arial"/>
                <a:cs typeface="Arial"/>
                <a:sym typeface="Arial"/>
              </a:rPr>
              <a:t>CONTINUED DISCUSSION  ON THE CDBG ADVOCACY STRATEGY</a:t>
            </a:r>
            <a:endParaRPr/>
          </a:p>
          <a:p>
            <a:pPr indent="0" lvl="0" marL="0" marR="0" rtl="0" algn="l">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600"/>
              <a:buFont typeface="Noto Sans Symbols"/>
              <a:buChar char="✔"/>
            </a:pPr>
            <a:r>
              <a:rPr b="1" i="0" lang="en-US" sz="1600" u="none" cap="none" strike="noStrike">
                <a:solidFill>
                  <a:srgbClr val="000000"/>
                </a:solidFill>
                <a:latin typeface="Arial"/>
                <a:ea typeface="Arial"/>
                <a:cs typeface="Arial"/>
                <a:sym typeface="Arial"/>
              </a:rPr>
              <a:t>NEXT STEPS ON STATEWIDE ADVOCACY STRATEGY/STATEWIDE LEGISLATION</a:t>
            </a:r>
            <a:endParaRPr/>
          </a:p>
          <a:p>
            <a:pPr indent="0" lvl="0" marL="0" marR="0" rtl="0" algn="l">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600"/>
              <a:buFont typeface="Noto Sans Symbols"/>
              <a:buChar char="✔"/>
            </a:pPr>
            <a:r>
              <a:rPr b="1" i="0" lang="en-US" sz="1600" u="none" cap="none" strike="noStrike">
                <a:solidFill>
                  <a:srgbClr val="000000"/>
                </a:solidFill>
                <a:latin typeface="Arial"/>
                <a:ea typeface="Arial"/>
                <a:cs typeface="Arial"/>
                <a:sym typeface="Arial"/>
              </a:rPr>
              <a:t>PLANNING FOR 4</a:t>
            </a:r>
            <a:r>
              <a:rPr b="1" baseline="30000" i="0" lang="en-US" sz="1600" u="none" cap="none" strike="noStrike">
                <a:solidFill>
                  <a:srgbClr val="000000"/>
                </a:solidFill>
                <a:latin typeface="Arial"/>
                <a:ea typeface="Arial"/>
                <a:cs typeface="Arial"/>
                <a:sym typeface="Arial"/>
              </a:rPr>
              <a:t>TH</a:t>
            </a:r>
            <a:r>
              <a:rPr b="1" i="0" lang="en-US" sz="1600" u="none" cap="none" strike="noStrike">
                <a:solidFill>
                  <a:srgbClr val="000000"/>
                </a:solidFill>
                <a:latin typeface="Arial"/>
                <a:ea typeface="Arial"/>
                <a:cs typeface="Arial"/>
                <a:sym typeface="Arial"/>
              </a:rPr>
              <a:t> ALIGNMENT FORUM</a:t>
            </a:r>
            <a:endParaRPr b="0" i="0" sz="18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type="title"/>
          </p:nvPr>
        </p:nvSpPr>
        <p:spPr>
          <a:xfrm>
            <a:off x="765544" y="0"/>
            <a:ext cx="8295788" cy="45454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2400"/>
              <a:t>BECDD SYSTEM ELEMENT PROJECT UPDATES</a:t>
            </a:r>
            <a:endParaRPr sz="2400"/>
          </a:p>
        </p:txBody>
      </p:sp>
      <p:sp>
        <p:nvSpPr>
          <p:cNvPr id="95" name="Google Shape;95;p3"/>
          <p:cNvSpPr txBox="1"/>
          <p:nvPr>
            <p:ph idx="1" type="body"/>
          </p:nvPr>
        </p:nvSpPr>
        <p:spPr>
          <a:xfrm>
            <a:off x="329610" y="573885"/>
            <a:ext cx="8731722" cy="4417964"/>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b="1" lang="en-US">
                <a:solidFill>
                  <a:schemeClr val="dk2"/>
                </a:solidFill>
              </a:rPr>
              <a:t>5 BECDD System Element Projects Moving Forward to Implementation:</a:t>
            </a:r>
            <a:endParaRPr/>
          </a:p>
          <a:p>
            <a:pPr indent="0" lvl="0" marL="114300" rtl="0" algn="l">
              <a:lnSpc>
                <a:spcPct val="115000"/>
              </a:lnSpc>
              <a:spcBef>
                <a:spcPts val="0"/>
              </a:spcBef>
              <a:spcAft>
                <a:spcPts val="0"/>
              </a:spcAft>
              <a:buSzPts val="1800"/>
              <a:buNone/>
            </a:pPr>
            <a:r>
              <a:t/>
            </a:r>
            <a:endParaRPr b="1" i="1" sz="1600"/>
          </a:p>
          <a:p>
            <a:pPr indent="0" lvl="0" marL="114300" rtl="0" algn="l">
              <a:lnSpc>
                <a:spcPct val="115000"/>
              </a:lnSpc>
              <a:spcBef>
                <a:spcPts val="0"/>
              </a:spcBef>
              <a:spcAft>
                <a:spcPts val="0"/>
              </a:spcAft>
              <a:buSzPts val="1800"/>
              <a:buNone/>
            </a:pPr>
            <a:r>
              <a:rPr b="1" i="1" lang="en-US">
                <a:solidFill>
                  <a:schemeClr val="dk2"/>
                </a:solidFill>
              </a:rPr>
              <a:t>Element:  Capacity Building</a:t>
            </a:r>
            <a:endParaRPr b="1" i="1">
              <a:solidFill>
                <a:schemeClr val="dk2"/>
              </a:solidFill>
            </a:endParaRPr>
          </a:p>
          <a:p>
            <a:pPr indent="-171450" lvl="0" marL="285750" rtl="0" algn="l">
              <a:lnSpc>
                <a:spcPct val="100000"/>
              </a:lnSpc>
              <a:spcBef>
                <a:spcPts val="0"/>
              </a:spcBef>
              <a:spcAft>
                <a:spcPts val="0"/>
              </a:spcAft>
              <a:buSzPts val="1400"/>
              <a:buFont typeface="Noto Sans Symbols"/>
              <a:buChar char="✔"/>
            </a:pPr>
            <a:r>
              <a:rPr b="1" i="1" lang="en-US">
                <a:solidFill>
                  <a:srgbClr val="00B0F0"/>
                </a:solidFill>
              </a:rPr>
              <a:t>CD Capacity Building Delivery System </a:t>
            </a:r>
            <a:r>
              <a:rPr b="1" lang="en-US">
                <a:solidFill>
                  <a:schemeClr val="dk2"/>
                </a:solidFill>
              </a:rPr>
              <a:t>– system design complete, now fleshing out details with CDOs;  TA Pool for specialized Community Development functions in formation by CDAD;  hoped-for launch in early 2022. (</a:t>
            </a:r>
            <a:r>
              <a:rPr b="1" i="1" lang="en-US">
                <a:solidFill>
                  <a:srgbClr val="00B0F0"/>
                </a:solidFill>
              </a:rPr>
              <a:t>Lead:  CDAD w/ “Solidarity Collective” supporting)</a:t>
            </a:r>
            <a:endParaRPr b="1" sz="1600">
              <a:solidFill>
                <a:srgbClr val="00B0F0"/>
              </a:solidFill>
            </a:endParaRPr>
          </a:p>
          <a:p>
            <a:pPr indent="0" lvl="0" marL="114300" rtl="0" algn="l">
              <a:lnSpc>
                <a:spcPct val="100000"/>
              </a:lnSpc>
              <a:spcBef>
                <a:spcPts val="0"/>
              </a:spcBef>
              <a:spcAft>
                <a:spcPts val="0"/>
              </a:spcAft>
              <a:buSzPts val="1400"/>
              <a:buNone/>
            </a:pPr>
            <a:r>
              <a:t/>
            </a:r>
            <a:endParaRPr b="1" sz="1600">
              <a:solidFill>
                <a:schemeClr val="dk2"/>
              </a:solidFill>
            </a:endParaRPr>
          </a:p>
          <a:p>
            <a:pPr indent="0" lvl="0" marL="114300" rtl="0" algn="l">
              <a:lnSpc>
                <a:spcPct val="100000"/>
              </a:lnSpc>
              <a:spcBef>
                <a:spcPts val="0"/>
              </a:spcBef>
              <a:spcAft>
                <a:spcPts val="0"/>
              </a:spcAft>
              <a:buSzPts val="1400"/>
              <a:buNone/>
            </a:pPr>
            <a:r>
              <a:rPr b="1" i="1" lang="en-US"/>
              <a:t>Element: City Engagement</a:t>
            </a:r>
            <a:endParaRPr b="1" i="1">
              <a:solidFill>
                <a:schemeClr val="dk2"/>
              </a:solidFill>
            </a:endParaRPr>
          </a:p>
          <a:p>
            <a:pPr indent="-171450" lvl="0" marL="285750" rtl="0" algn="l">
              <a:lnSpc>
                <a:spcPct val="100000"/>
              </a:lnSpc>
              <a:spcBef>
                <a:spcPts val="0"/>
              </a:spcBef>
              <a:spcAft>
                <a:spcPts val="0"/>
              </a:spcAft>
              <a:buSzPts val="1400"/>
              <a:buFont typeface="Noto Sans Symbols"/>
              <a:buChar char="✔"/>
            </a:pPr>
            <a:r>
              <a:rPr b="1" i="1" lang="en-US">
                <a:solidFill>
                  <a:srgbClr val="00B0F0"/>
                </a:solidFill>
              </a:rPr>
              <a:t>Rebuilding Home Together Project </a:t>
            </a:r>
            <a:r>
              <a:rPr b="1" lang="en-US">
                <a:solidFill>
                  <a:schemeClr val="dk2"/>
                </a:solidFill>
              </a:rPr>
              <a:t>– recent change in CDBG support from Mayor; now in process of identifying a different lead organization; working positively with several corporate/foundation funders to move</a:t>
            </a:r>
            <a:endParaRPr/>
          </a:p>
          <a:p>
            <a:pPr indent="0" lvl="0" marL="114300" rtl="0" algn="l">
              <a:lnSpc>
                <a:spcPct val="100000"/>
              </a:lnSpc>
              <a:spcBef>
                <a:spcPts val="0"/>
              </a:spcBef>
              <a:spcAft>
                <a:spcPts val="0"/>
              </a:spcAft>
              <a:buSzPts val="1400"/>
              <a:buNone/>
            </a:pPr>
            <a:r>
              <a:rPr b="1" lang="en-US" sz="1600">
                <a:solidFill>
                  <a:schemeClr val="dk2"/>
                </a:solidFill>
              </a:rPr>
              <a:t>   </a:t>
            </a:r>
            <a:r>
              <a:rPr b="1" lang="en-US">
                <a:solidFill>
                  <a:schemeClr val="dk2"/>
                </a:solidFill>
              </a:rPr>
              <a:t>forward with necessary philanthropic support</a:t>
            </a:r>
            <a:endParaRPr b="1">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title"/>
          </p:nvPr>
        </p:nvSpPr>
        <p:spPr>
          <a:xfrm>
            <a:off x="191386" y="151650"/>
            <a:ext cx="8869946" cy="64579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t>BECDD SYSTEM ELEMENT PROJECT UPDATES, </a:t>
            </a:r>
            <a:r>
              <a:rPr b="1" lang="en-US" sz="3200"/>
              <a:t>cont</a:t>
            </a:r>
            <a:endParaRPr sz="3200"/>
          </a:p>
        </p:txBody>
      </p:sp>
      <p:sp>
        <p:nvSpPr>
          <p:cNvPr id="101" name="Google Shape;101;p4"/>
          <p:cNvSpPr txBox="1"/>
          <p:nvPr>
            <p:ph idx="1" type="body"/>
          </p:nvPr>
        </p:nvSpPr>
        <p:spPr>
          <a:xfrm>
            <a:off x="276447" y="578145"/>
            <a:ext cx="8784885" cy="4195874"/>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400"/>
              <a:buNone/>
            </a:pPr>
            <a:r>
              <a:rPr b="1" i="1" lang="en-US">
                <a:solidFill>
                  <a:schemeClr val="dk2"/>
                </a:solidFill>
              </a:rPr>
              <a:t>Element: Education and Career Pipeline</a:t>
            </a:r>
            <a:endParaRPr/>
          </a:p>
          <a:p>
            <a:pPr indent="-171450" lvl="0" marL="285750" rtl="0" algn="l">
              <a:lnSpc>
                <a:spcPct val="100000"/>
              </a:lnSpc>
              <a:spcBef>
                <a:spcPts val="0"/>
              </a:spcBef>
              <a:spcAft>
                <a:spcPts val="0"/>
              </a:spcAft>
              <a:buSzPts val="1400"/>
              <a:buFont typeface="Noto Sans Symbols"/>
              <a:buChar char="✔"/>
            </a:pPr>
            <a:r>
              <a:rPr b="1" i="1" lang="en-US">
                <a:solidFill>
                  <a:srgbClr val="00B0F0"/>
                </a:solidFill>
              </a:rPr>
              <a:t>Leadership Pipeline Project </a:t>
            </a:r>
            <a:r>
              <a:rPr b="1" lang="en-US">
                <a:solidFill>
                  <a:schemeClr val="dk2"/>
                </a:solidFill>
              </a:rPr>
              <a:t>– </a:t>
            </a:r>
            <a:r>
              <a:rPr b="1" lang="en-US" sz="1600">
                <a:solidFill>
                  <a:schemeClr val="dk2"/>
                </a:solidFill>
              </a:rPr>
              <a:t>Multiple partnerships in formation w/ DPSCD, DESC + several universities; Middle/High School CD Curriculum </a:t>
            </a:r>
            <a:r>
              <a:rPr b="1" lang="en-US" sz="1600"/>
              <a:t>complete</a:t>
            </a:r>
            <a:r>
              <a:rPr b="1" lang="en-US" sz="1600">
                <a:solidFill>
                  <a:schemeClr val="dk2"/>
                </a:solidFill>
              </a:rPr>
              <a:t>; implementation of some elements in 2021; </a:t>
            </a:r>
            <a:r>
              <a:rPr b="1" lang="en-US" sz="1600"/>
              <a:t>identification of </a:t>
            </a:r>
            <a:r>
              <a:rPr b="1" lang="en-US" sz="1600">
                <a:solidFill>
                  <a:schemeClr val="dk2"/>
                </a:solidFill>
              </a:rPr>
              <a:t>coordinat</a:t>
            </a:r>
            <a:r>
              <a:rPr b="1" lang="en-US" sz="1600"/>
              <a:t>ing/lead organization in process.</a:t>
            </a:r>
            <a:r>
              <a:rPr b="1" lang="en-US"/>
              <a:t> </a:t>
            </a:r>
            <a:r>
              <a:rPr b="1" lang="en-US">
                <a:solidFill>
                  <a:schemeClr val="dk2"/>
                </a:solidFill>
              </a:rPr>
              <a:t>(</a:t>
            </a:r>
            <a:r>
              <a:rPr b="1" i="1" lang="en-US">
                <a:solidFill>
                  <a:srgbClr val="00B0F0"/>
                </a:solidFill>
              </a:rPr>
              <a:t>Leads: Cody Rouge Community Action Alliance, Congress of Communities, Eastside Community Network, Urban Neighborhood</a:t>
            </a:r>
            <a:r>
              <a:rPr b="1" i="1" lang="en-US"/>
              <a:t> </a:t>
            </a:r>
            <a:r>
              <a:rPr b="1" i="1" lang="en-US">
                <a:solidFill>
                  <a:srgbClr val="00B0F0"/>
                </a:solidFill>
              </a:rPr>
              <a:t>Initiative</a:t>
            </a:r>
            <a:r>
              <a:rPr b="1" lang="en-US">
                <a:solidFill>
                  <a:schemeClr val="dk2"/>
                </a:solidFill>
              </a:rPr>
              <a:t>)</a:t>
            </a:r>
            <a:endParaRPr/>
          </a:p>
          <a:p>
            <a:pPr indent="0" lvl="0" marL="114300" rtl="0" algn="l">
              <a:lnSpc>
                <a:spcPct val="100000"/>
              </a:lnSpc>
              <a:spcBef>
                <a:spcPts val="0"/>
              </a:spcBef>
              <a:spcAft>
                <a:spcPts val="0"/>
              </a:spcAft>
              <a:buSzPts val="1400"/>
              <a:buNone/>
            </a:pPr>
            <a:r>
              <a:t/>
            </a:r>
            <a:endParaRPr b="1" i="1"/>
          </a:p>
          <a:p>
            <a:pPr indent="0" lvl="0" marL="114300" rtl="0" algn="l">
              <a:lnSpc>
                <a:spcPct val="100000"/>
              </a:lnSpc>
              <a:spcBef>
                <a:spcPts val="0"/>
              </a:spcBef>
              <a:spcAft>
                <a:spcPts val="0"/>
              </a:spcAft>
              <a:buSzPts val="1400"/>
              <a:buNone/>
            </a:pPr>
            <a:r>
              <a:rPr b="1" i="1" lang="en-US"/>
              <a:t>Element: Data and Evaluation</a:t>
            </a:r>
            <a:endParaRPr b="1" i="1">
              <a:solidFill>
                <a:schemeClr val="dk2"/>
              </a:solidFill>
            </a:endParaRPr>
          </a:p>
          <a:p>
            <a:pPr indent="-171450" lvl="0" marL="285750" rtl="0" algn="l">
              <a:lnSpc>
                <a:spcPct val="100000"/>
              </a:lnSpc>
              <a:spcBef>
                <a:spcPts val="0"/>
              </a:spcBef>
              <a:spcAft>
                <a:spcPts val="0"/>
              </a:spcAft>
              <a:buSzPts val="1400"/>
              <a:buFont typeface="Noto Sans Symbols"/>
              <a:buChar char="✔"/>
            </a:pPr>
            <a:r>
              <a:rPr b="1" i="1" lang="en-US">
                <a:solidFill>
                  <a:srgbClr val="00B0F0"/>
                </a:solidFill>
              </a:rPr>
              <a:t>Neighborhood Vitality Index Project </a:t>
            </a:r>
            <a:r>
              <a:rPr b="1" lang="en-US">
                <a:solidFill>
                  <a:schemeClr val="dk2"/>
                </a:solidFill>
              </a:rPr>
              <a:t>– </a:t>
            </a:r>
            <a:r>
              <a:rPr b="1" lang="en-US" sz="1600"/>
              <a:t>Phase One </a:t>
            </a:r>
            <a:r>
              <a:rPr b="1" lang="en-US" sz="1600">
                <a:solidFill>
                  <a:schemeClr val="dk2"/>
                </a:solidFill>
              </a:rPr>
              <a:t>pilot done with results reported and modifications in process; Phase Two fundraising nearly </a:t>
            </a:r>
            <a:r>
              <a:rPr b="1" lang="en-US" sz="1600"/>
              <a:t>completed;</a:t>
            </a:r>
            <a:r>
              <a:rPr b="1" lang="en-US" sz="1600">
                <a:solidFill>
                  <a:schemeClr val="dk2"/>
                </a:solidFill>
              </a:rPr>
              <a:t>   multiple innovative partnerships evolving</a:t>
            </a:r>
            <a:r>
              <a:rPr b="1" lang="en-US">
                <a:solidFill>
                  <a:schemeClr val="dk2"/>
                </a:solidFill>
              </a:rPr>
              <a:t>. (</a:t>
            </a:r>
            <a:r>
              <a:rPr b="1" i="1" lang="en-US">
                <a:solidFill>
                  <a:srgbClr val="00B0F0"/>
                </a:solidFill>
              </a:rPr>
              <a:t>Leads: D3 + JFM Consulting</a:t>
            </a:r>
            <a:r>
              <a:rPr b="1" lang="en-US">
                <a:solidFill>
                  <a:schemeClr val="dk2"/>
                </a:solidFill>
              </a:rPr>
              <a:t>)</a:t>
            </a:r>
            <a:endParaRPr/>
          </a:p>
          <a:p>
            <a:pPr indent="0" lvl="0" marL="114300" rtl="0" algn="l">
              <a:lnSpc>
                <a:spcPct val="100000"/>
              </a:lnSpc>
              <a:spcBef>
                <a:spcPts val="0"/>
              </a:spcBef>
              <a:spcAft>
                <a:spcPts val="0"/>
              </a:spcAft>
              <a:buSzPts val="1400"/>
              <a:buNone/>
            </a:pPr>
            <a:r>
              <a:t/>
            </a:r>
            <a:endParaRPr b="1">
              <a:solidFill>
                <a:schemeClr val="dk2"/>
              </a:solidFill>
            </a:endParaRPr>
          </a:p>
          <a:p>
            <a:pPr indent="0" lvl="0" marL="114300" rtl="0" algn="l">
              <a:lnSpc>
                <a:spcPct val="100000"/>
              </a:lnSpc>
              <a:spcBef>
                <a:spcPts val="0"/>
              </a:spcBef>
              <a:spcAft>
                <a:spcPts val="0"/>
              </a:spcAft>
              <a:buSzPts val="1400"/>
              <a:buNone/>
            </a:pPr>
            <a:r>
              <a:rPr b="1" i="1" lang="en-US"/>
              <a:t>Element:  Neighborhood Voice &amp; Advocacy</a:t>
            </a:r>
            <a:endParaRPr b="1" i="1">
              <a:solidFill>
                <a:schemeClr val="dk2"/>
              </a:solidFill>
            </a:endParaRPr>
          </a:p>
          <a:p>
            <a:pPr indent="-171450" lvl="0" marL="285750" rtl="0" algn="l">
              <a:lnSpc>
                <a:spcPct val="100000"/>
              </a:lnSpc>
              <a:spcBef>
                <a:spcPts val="0"/>
              </a:spcBef>
              <a:spcAft>
                <a:spcPts val="0"/>
              </a:spcAft>
              <a:buSzPts val="1400"/>
              <a:buFont typeface="Noto Sans Symbols"/>
              <a:buChar char="✔"/>
            </a:pPr>
            <a:r>
              <a:rPr b="1" i="1" lang="en-US">
                <a:solidFill>
                  <a:srgbClr val="00B0F0"/>
                </a:solidFill>
              </a:rPr>
              <a:t>Neighborhood Voice &amp; Advocacy/Neighborhood Tables Project </a:t>
            </a:r>
            <a:r>
              <a:rPr b="1" i="1" lang="en-US">
                <a:solidFill>
                  <a:schemeClr val="dk2"/>
                </a:solidFill>
              </a:rPr>
              <a:t>– </a:t>
            </a:r>
            <a:endParaRPr/>
          </a:p>
          <a:p>
            <a:pPr indent="0" lvl="0" marL="114300" rtl="0" algn="l">
              <a:lnSpc>
                <a:spcPct val="100000"/>
              </a:lnSpc>
              <a:spcBef>
                <a:spcPts val="0"/>
              </a:spcBef>
              <a:spcAft>
                <a:spcPts val="0"/>
              </a:spcAft>
              <a:buSzPts val="1400"/>
              <a:buNone/>
            </a:pPr>
            <a:r>
              <a:rPr b="1" i="1" lang="en-US"/>
              <a:t>     </a:t>
            </a:r>
            <a:r>
              <a:rPr b="1" lang="en-US" sz="1600">
                <a:solidFill>
                  <a:schemeClr val="dk2"/>
                </a:solidFill>
              </a:rPr>
              <a:t>pilot done, learnings being </a:t>
            </a:r>
            <a:r>
              <a:rPr b="1" lang="en-US" sz="1600"/>
              <a:t>compiled</a:t>
            </a:r>
            <a:r>
              <a:rPr b="1" lang="en-US"/>
              <a:t>. </a:t>
            </a:r>
            <a:r>
              <a:rPr b="1" lang="en-US">
                <a:solidFill>
                  <a:schemeClr val="dk2"/>
                </a:solidFill>
              </a:rPr>
              <a:t>(</a:t>
            </a:r>
            <a:r>
              <a:rPr b="1" i="1" lang="en-US">
                <a:solidFill>
                  <a:srgbClr val="00B0F0"/>
                </a:solidFill>
              </a:rPr>
              <a:t>Lead: CDAD</a:t>
            </a:r>
            <a:r>
              <a:rPr b="1" lang="en-US">
                <a:solidFill>
                  <a:schemeClr val="dk2"/>
                </a:solidFill>
              </a:rPr>
              <a:t>)</a:t>
            </a:r>
            <a:endParaRPr/>
          </a:p>
          <a:p>
            <a:pPr indent="0" lvl="0" marL="114300" rtl="0" algn="l">
              <a:lnSpc>
                <a:spcPct val="100000"/>
              </a:lnSpc>
              <a:spcBef>
                <a:spcPts val="0"/>
              </a:spcBef>
              <a:spcAft>
                <a:spcPts val="0"/>
              </a:spcAft>
              <a:buSzPts val="1800"/>
              <a:buNone/>
            </a:pPr>
            <a:r>
              <a:t/>
            </a:r>
            <a:endParaRPr b="1" sz="16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type="title"/>
          </p:nvPr>
        </p:nvSpPr>
        <p:spPr>
          <a:xfrm>
            <a:off x="547577" y="151651"/>
            <a:ext cx="8295788" cy="45454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2400"/>
              <a:t>UPDATE: BECDD TRANSITION TO CDAD</a:t>
            </a:r>
            <a:endParaRPr sz="2400"/>
          </a:p>
        </p:txBody>
      </p:sp>
      <p:sp>
        <p:nvSpPr>
          <p:cNvPr id="107" name="Google Shape;107;p5"/>
          <p:cNvSpPr txBox="1"/>
          <p:nvPr>
            <p:ph idx="1" type="body"/>
          </p:nvPr>
        </p:nvSpPr>
        <p:spPr>
          <a:xfrm>
            <a:off x="300635" y="573885"/>
            <a:ext cx="8760697" cy="4210766"/>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400"/>
              <a:buNone/>
            </a:pPr>
            <a:r>
              <a:rPr b="1" i="1" lang="en-US" sz="2000">
                <a:solidFill>
                  <a:schemeClr val="dk2"/>
                </a:solidFill>
              </a:rPr>
              <a:t>Element: System Governance and Coordination</a:t>
            </a:r>
            <a:endParaRPr/>
          </a:p>
          <a:p>
            <a:pPr indent="0" lvl="0" marL="114300" rtl="0" algn="l">
              <a:lnSpc>
                <a:spcPct val="100000"/>
              </a:lnSpc>
              <a:spcBef>
                <a:spcPts val="0"/>
              </a:spcBef>
              <a:spcAft>
                <a:spcPts val="0"/>
              </a:spcAft>
              <a:buSzPts val="1400"/>
              <a:buNone/>
            </a:pPr>
            <a:r>
              <a:t/>
            </a:r>
            <a:endParaRPr b="1" i="1" sz="2000"/>
          </a:p>
          <a:p>
            <a:pPr indent="-342900" lvl="0" marL="457200" rtl="0" algn="l">
              <a:lnSpc>
                <a:spcPct val="100000"/>
              </a:lnSpc>
              <a:spcBef>
                <a:spcPts val="0"/>
              </a:spcBef>
              <a:spcAft>
                <a:spcPts val="0"/>
              </a:spcAft>
              <a:buSzPts val="1400"/>
              <a:buFont typeface="Noto Sans Symbols"/>
              <a:buChar char="⮚"/>
            </a:pPr>
            <a:r>
              <a:rPr b="1" lang="en-US">
                <a:solidFill>
                  <a:schemeClr val="dk2"/>
                </a:solidFill>
              </a:rPr>
              <a:t>A Joint Committee comprised equally of CDAD BD and BECDD </a:t>
            </a:r>
            <a:r>
              <a:rPr b="1" lang="en-US"/>
              <a:t>BSC</a:t>
            </a:r>
            <a:r>
              <a:rPr b="1" lang="en-US">
                <a:solidFill>
                  <a:schemeClr val="dk2"/>
                </a:solidFill>
              </a:rPr>
              <a:t> has </a:t>
            </a:r>
            <a:r>
              <a:rPr b="1" lang="en-US"/>
              <a:t>designed</a:t>
            </a:r>
            <a:r>
              <a:rPr b="1" lang="en-US">
                <a:solidFill>
                  <a:schemeClr val="dk2"/>
                </a:solidFill>
              </a:rPr>
              <a:t> a</a:t>
            </a:r>
            <a:r>
              <a:rPr b="1" lang="en-US"/>
              <a:t> structure to embed the BECDD system-building work inside CDAD</a:t>
            </a:r>
            <a:endParaRPr/>
          </a:p>
          <a:p>
            <a:pPr indent="0" lvl="0" marL="114300" rtl="0" algn="l">
              <a:lnSpc>
                <a:spcPct val="100000"/>
              </a:lnSpc>
              <a:spcBef>
                <a:spcPts val="0"/>
              </a:spcBef>
              <a:spcAft>
                <a:spcPts val="0"/>
              </a:spcAft>
              <a:buSzPts val="1400"/>
              <a:buNone/>
            </a:pPr>
            <a:r>
              <a:t/>
            </a:r>
            <a:endParaRPr b="1">
              <a:solidFill>
                <a:schemeClr val="dk2"/>
              </a:solidFill>
            </a:endParaRPr>
          </a:p>
          <a:p>
            <a:pPr indent="-342900" lvl="0" marL="457200" rtl="0" algn="l">
              <a:lnSpc>
                <a:spcPct val="100000"/>
              </a:lnSpc>
              <a:spcBef>
                <a:spcPts val="0"/>
              </a:spcBef>
              <a:spcAft>
                <a:spcPts val="0"/>
              </a:spcAft>
              <a:buSzPts val="1400"/>
              <a:buFont typeface="Noto Sans Symbols"/>
              <a:buChar char="⮚"/>
            </a:pPr>
            <a:r>
              <a:rPr b="1" lang="en-US">
                <a:solidFill>
                  <a:schemeClr val="dk2"/>
                </a:solidFill>
              </a:rPr>
              <a:t>An affirmative vote </a:t>
            </a:r>
            <a:r>
              <a:rPr b="1" lang="en-US"/>
              <a:t>was completed in </a:t>
            </a:r>
            <a:r>
              <a:rPr b="1" lang="en-US">
                <a:solidFill>
                  <a:schemeClr val="dk2"/>
                </a:solidFill>
              </a:rPr>
              <a:t>mid-June by both entities to approve their</a:t>
            </a:r>
            <a:r>
              <a:rPr b="1" lang="en-US"/>
              <a:t> recommendation</a:t>
            </a:r>
            <a:endParaRPr b="1">
              <a:solidFill>
                <a:schemeClr val="dk2"/>
              </a:solidFill>
            </a:endParaRPr>
          </a:p>
          <a:p>
            <a:pPr indent="0" lvl="0" marL="114300" rtl="0" algn="l">
              <a:lnSpc>
                <a:spcPct val="100000"/>
              </a:lnSpc>
              <a:spcBef>
                <a:spcPts val="0"/>
              </a:spcBef>
              <a:spcAft>
                <a:spcPts val="0"/>
              </a:spcAft>
              <a:buSzPts val="1400"/>
              <a:buNone/>
            </a:pPr>
            <a:r>
              <a:t/>
            </a:r>
            <a:endParaRPr b="1"/>
          </a:p>
          <a:p>
            <a:pPr indent="-342900" lvl="0" marL="457200" rtl="0" algn="l">
              <a:lnSpc>
                <a:spcPct val="100000"/>
              </a:lnSpc>
              <a:spcBef>
                <a:spcPts val="0"/>
              </a:spcBef>
              <a:spcAft>
                <a:spcPts val="0"/>
              </a:spcAft>
              <a:buSzPts val="1400"/>
              <a:buFont typeface="Noto Sans Symbols"/>
              <a:buChar char="⮚"/>
            </a:pPr>
            <a:r>
              <a:rPr b="1" lang="en-US">
                <a:solidFill>
                  <a:schemeClr val="dk2"/>
                </a:solidFill>
              </a:rPr>
              <a:t>CDAD </a:t>
            </a:r>
            <a:r>
              <a:rPr b="1" lang="en-US"/>
              <a:t>Board, BECDD Steering Committee and respective staff now at work </a:t>
            </a:r>
            <a:r>
              <a:rPr b="1" lang="en-US">
                <a:solidFill>
                  <a:schemeClr val="dk2"/>
                </a:solidFill>
              </a:rPr>
              <a:t>to </a:t>
            </a:r>
            <a:r>
              <a:rPr b="1" lang="en-US"/>
              <a:t>negotiate and implement various elements of the transition</a:t>
            </a:r>
            <a:endParaRPr/>
          </a:p>
          <a:p>
            <a:pPr indent="0" lvl="0" marL="114300" rtl="0" algn="l">
              <a:lnSpc>
                <a:spcPct val="100000"/>
              </a:lnSpc>
              <a:spcBef>
                <a:spcPts val="0"/>
              </a:spcBef>
              <a:spcAft>
                <a:spcPts val="0"/>
              </a:spcAft>
              <a:buSzPts val="1400"/>
              <a:buNone/>
            </a:pPr>
            <a:r>
              <a:t/>
            </a:r>
            <a:endParaRPr b="1"/>
          </a:p>
          <a:p>
            <a:pPr indent="-342900" lvl="0" marL="457200" rtl="0" algn="l">
              <a:lnSpc>
                <a:spcPct val="100000"/>
              </a:lnSpc>
              <a:spcBef>
                <a:spcPts val="0"/>
              </a:spcBef>
              <a:spcAft>
                <a:spcPts val="0"/>
              </a:spcAft>
              <a:buSzPts val="1400"/>
              <a:buFont typeface="Noto Sans Symbols"/>
              <a:buChar char="⮚"/>
            </a:pPr>
            <a:r>
              <a:rPr b="1" lang="en-US">
                <a:solidFill>
                  <a:schemeClr val="dk2"/>
                </a:solidFill>
              </a:rPr>
              <a:t>Two</a:t>
            </a:r>
            <a:r>
              <a:rPr b="1" lang="en-US"/>
              <a:t>-</a:t>
            </a:r>
            <a:r>
              <a:rPr b="1" lang="en-US">
                <a:solidFill>
                  <a:schemeClr val="dk2"/>
                </a:solidFill>
              </a:rPr>
              <a:t>year funding goal about 85% complete</a:t>
            </a:r>
            <a:r>
              <a:rPr b="1" lang="en-US"/>
              <a:t> to finish </a:t>
            </a:r>
            <a:r>
              <a:rPr b="1" lang="en-US">
                <a:solidFill>
                  <a:schemeClr val="dk2"/>
                </a:solidFill>
              </a:rPr>
              <a:t>system-building process and </a:t>
            </a:r>
            <a:r>
              <a:rPr b="1" lang="en-US"/>
              <a:t>complete transition; three foundations committed with</a:t>
            </a:r>
            <a:endParaRPr/>
          </a:p>
          <a:p>
            <a:pPr indent="0" lvl="0" marL="114300" rtl="0" algn="l">
              <a:lnSpc>
                <a:spcPct val="100000"/>
              </a:lnSpc>
              <a:spcBef>
                <a:spcPts val="0"/>
              </a:spcBef>
              <a:spcAft>
                <a:spcPts val="0"/>
              </a:spcAft>
              <a:buSzPts val="1400"/>
              <a:buNone/>
            </a:pPr>
            <a:r>
              <a:rPr b="1" lang="en-US">
                <a:solidFill>
                  <a:schemeClr val="dk2"/>
                </a:solidFill>
              </a:rPr>
              <a:t>      others considering</a:t>
            </a:r>
            <a:endParaRPr/>
          </a:p>
          <a:p>
            <a:pPr indent="0" lvl="0" marL="114300" rtl="0" algn="l">
              <a:lnSpc>
                <a:spcPct val="100000"/>
              </a:lnSpc>
              <a:spcBef>
                <a:spcPts val="0"/>
              </a:spcBef>
              <a:spcAft>
                <a:spcPts val="0"/>
              </a:spcAft>
              <a:buSzPts val="1400"/>
              <a:buNone/>
            </a:pPr>
            <a:r>
              <a:rPr b="1" lang="en-US"/>
              <a:t>       </a:t>
            </a:r>
            <a:endParaRPr b="1">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3200">
                <a:solidFill>
                  <a:schemeClr val="dk2"/>
                </a:solidFill>
                <a:latin typeface="Arial"/>
                <a:ea typeface="Arial"/>
                <a:cs typeface="Arial"/>
                <a:sym typeface="Arial"/>
              </a:rPr>
              <a:t>BECDD/CDAD TRANSITION STRUCTURE </a:t>
            </a:r>
            <a:r>
              <a:rPr b="1" lang="en-US" sz="3200">
                <a:solidFill>
                  <a:schemeClr val="lt1"/>
                </a:solidFill>
                <a:latin typeface="Arial"/>
                <a:ea typeface="Arial"/>
                <a:cs typeface="Arial"/>
                <a:sym typeface="Arial"/>
              </a:rPr>
              <a:t>UNDER CONSIDERATION                      </a:t>
            </a:r>
            <a:br>
              <a:rPr b="1" lang="en-US" sz="3200">
                <a:solidFill>
                  <a:schemeClr val="lt1"/>
                </a:solidFill>
                <a:latin typeface="Arial"/>
                <a:ea typeface="Arial"/>
                <a:cs typeface="Arial"/>
                <a:sym typeface="Arial"/>
              </a:rPr>
            </a:br>
            <a:r>
              <a:rPr b="1" lang="en-US" sz="3200">
                <a:solidFill>
                  <a:schemeClr val="lt1"/>
                </a:solidFill>
                <a:latin typeface="Arial"/>
                <a:ea typeface="Arial"/>
                <a:cs typeface="Arial"/>
                <a:sym typeface="Arial"/>
              </a:rPr>
              <a:t>RANSITION STRUCTURE NOW UNDER CONSIDERATION TRANSITION STRUCTURE NOW UNDER CONSIDERATION</a:t>
            </a:r>
            <a:endParaRPr/>
          </a:p>
        </p:txBody>
      </p:sp>
      <p:sp>
        <p:nvSpPr>
          <p:cNvPr id="113" name="Google Shape;113;p6"/>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a:p>
        </p:txBody>
      </p:sp>
      <p:pic>
        <p:nvPicPr>
          <p:cNvPr id="114" name="Google Shape;114;p6"/>
          <p:cNvPicPr preferRelativeResize="0"/>
          <p:nvPr/>
        </p:nvPicPr>
        <p:blipFill rotWithShape="1">
          <a:blip r:embed="rId3">
            <a:alphaModFix/>
          </a:blip>
          <a:srcRect b="0" l="0" r="0" t="0"/>
          <a:stretch/>
        </p:blipFill>
        <p:spPr>
          <a:xfrm>
            <a:off x="818707" y="1205130"/>
            <a:ext cx="5996763" cy="34887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215660" y="74427"/>
            <a:ext cx="8520600" cy="740301"/>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i="1" lang="en-US" sz="2000">
                <a:solidFill>
                  <a:schemeClr val="dk2"/>
                </a:solidFill>
              </a:rPr>
              <a:t>Element: System Capitalization </a:t>
            </a:r>
            <a:br>
              <a:rPr b="1" lang="en-US" sz="2000">
                <a:solidFill>
                  <a:schemeClr val="dk2"/>
                </a:solidFill>
              </a:rPr>
            </a:br>
            <a:r>
              <a:rPr b="1" lang="en-US" sz="2000">
                <a:solidFill>
                  <a:schemeClr val="dk2"/>
                </a:solidFill>
              </a:rPr>
              <a:t>System Capitalization Task Force Workplan Updates</a:t>
            </a:r>
            <a:endParaRPr b="1" sz="2000">
              <a:solidFill>
                <a:schemeClr val="dk2"/>
              </a:solidFill>
            </a:endParaRPr>
          </a:p>
        </p:txBody>
      </p:sp>
      <p:graphicFrame>
        <p:nvGraphicFramePr>
          <p:cNvPr id="120" name="Google Shape;120;p7"/>
          <p:cNvGraphicFramePr/>
          <p:nvPr/>
        </p:nvGraphicFramePr>
        <p:xfrm>
          <a:off x="215660" y="814729"/>
          <a:ext cx="3000000" cy="3000000"/>
        </p:xfrm>
        <a:graphic>
          <a:graphicData uri="http://schemas.openxmlformats.org/drawingml/2006/table">
            <a:tbl>
              <a:tblPr bandRow="1" firstRow="1">
                <a:noFill/>
                <a:tableStyleId>{4F298451-8239-48ED-BF3A-FDF2BB90203C}</a:tableStyleId>
              </a:tblPr>
              <a:tblGrid>
                <a:gridCol w="4341750"/>
                <a:gridCol w="4341750"/>
              </a:tblGrid>
              <a:tr h="5829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PERVASIVE OBJECTIVES: ONGOING</a:t>
                      </a:r>
                      <a:endParaRPr b="1" sz="14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STATUS AS OF JULY 2021</a:t>
                      </a:r>
                      <a:endParaRPr b="1" sz="1400" u="none" cap="none" strike="noStrike">
                        <a:latin typeface="Arial"/>
                        <a:ea typeface="Arial"/>
                        <a:cs typeface="Arial"/>
                        <a:sym typeface="Arial"/>
                      </a:endParaRPr>
                    </a:p>
                  </a:txBody>
                  <a:tcPr marT="45725" marB="45725" marR="68575" marL="68575"/>
                </a:tc>
              </a:tr>
              <a:tr h="775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#1: POSITIVE AND SUPPORTIVE </a:t>
                      </a:r>
                      <a:r>
                        <a:rPr b="1" lang="en-US" sz="1200" u="none" cap="none" strike="noStrike">
                          <a:latin typeface="Arial"/>
                          <a:ea typeface="Arial"/>
                          <a:cs typeface="Arial"/>
                          <a:sym typeface="Arial"/>
                        </a:rPr>
                        <a:t>MIND-SET </a:t>
                      </a:r>
                      <a:r>
                        <a:rPr lang="en-US" sz="1200" u="none" cap="none" strike="noStrike">
                          <a:latin typeface="Arial"/>
                          <a:ea typeface="Arial"/>
                          <a:cs typeface="Arial"/>
                          <a:sym typeface="Arial"/>
                        </a:rPr>
                        <a:t>ON</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COMMUNITY DEVELOPMENT AND ITS VALUE</a:t>
                      </a:r>
                      <a:endParaRPr sz="12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BSC (BECDD STEERING COMMITTEE) HAS THIS AS A MISSION PRIORITY; EXPECTED TO BE PART OF WORKPLAN THROUGH THE TRANSITION INTO CDAD.</a:t>
                      </a:r>
                      <a:endParaRPr/>
                    </a:p>
                  </a:txBody>
                  <a:tcPr marT="45725" marB="45725" marR="68575" marL="68575"/>
                </a:tc>
              </a:tr>
              <a:tr h="826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#2: ADVANCES IN </a:t>
                      </a:r>
                      <a:r>
                        <a:rPr b="1" lang="en-US" sz="1200" u="none" cap="none" strike="noStrike">
                          <a:latin typeface="Arial"/>
                          <a:ea typeface="Arial"/>
                          <a:cs typeface="Arial"/>
                          <a:sym typeface="Arial"/>
                        </a:rPr>
                        <a:t>EQUITY</a:t>
                      </a:r>
                      <a:r>
                        <a:rPr lang="en-US" sz="1200" u="none" cap="none" strike="noStrike">
                          <a:latin typeface="Arial"/>
                          <a:ea typeface="Arial"/>
                          <a:cs typeface="Arial"/>
                          <a:sym typeface="Arial"/>
                        </a:rPr>
                        <a:t> IN CD FUNDING</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AND PRACTICE</a:t>
                      </a:r>
                      <a:endParaRPr sz="12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BECDD “FUNDERS DISCUSSION GROUP” NOW MEETING REGULARLY TO FOCUS ON FUNDING EQUITY.  “EQUITY-CENTERED COMMUNITY DEVELOPMENT IN DETROIT” PAPER SERVING AS BASIS FOR DISCUSSIONS.  OUT-OF-TOWN FUNDING MODELS NOW BEING LOOKED AT.</a:t>
                      </a:r>
                      <a:endParaRPr b="1" sz="1400" u="none" cap="none" strike="noStrike">
                        <a:latin typeface="Arial"/>
                        <a:ea typeface="Arial"/>
                        <a:cs typeface="Arial"/>
                        <a:sym typeface="Arial"/>
                      </a:endParaRPr>
                    </a:p>
                  </a:txBody>
                  <a:tcPr marT="45725" marB="45725" marR="68575" marL="68575"/>
                </a:tc>
              </a:tr>
              <a:tr h="5782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#3: </a:t>
                      </a:r>
                      <a:r>
                        <a:rPr b="1" lang="en-US" sz="1200" u="none" cap="none" strike="noStrike">
                          <a:latin typeface="Arial"/>
                          <a:ea typeface="Arial"/>
                          <a:cs typeface="Arial"/>
                          <a:sym typeface="Arial"/>
                        </a:rPr>
                        <a:t>ALIGNMENT AND COORDINATION </a:t>
                      </a:r>
                      <a:r>
                        <a:rPr lang="en-US" sz="1200" u="none" cap="none" strike="noStrike">
                          <a:latin typeface="Arial"/>
                          <a:ea typeface="Arial"/>
                          <a:cs typeface="Arial"/>
                          <a:sym typeface="Arial"/>
                        </a:rPr>
                        <a:t>IN HOW</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RESOURCES FLOW INTO THE CD SECTOR</a:t>
                      </a:r>
                      <a:endParaRPr sz="12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SECOND ALIGNMENT FORUM HELD MAY 24. “CDO” FUND (A POOLED FUND) NOW IN 2</a:t>
                      </a:r>
                      <a:r>
                        <a:rPr b="1" baseline="30000" lang="en-US" sz="1100" u="none" cap="none" strike="noStrike">
                          <a:latin typeface="Arial"/>
                          <a:ea typeface="Arial"/>
                          <a:cs typeface="Arial"/>
                          <a:sym typeface="Arial"/>
                        </a:rPr>
                        <a:t>ND</a:t>
                      </a:r>
                      <a:r>
                        <a:rPr b="1" lang="en-US" sz="1100" u="none" cap="none" strike="noStrike">
                          <a:latin typeface="Arial"/>
                          <a:ea typeface="Arial"/>
                          <a:cs typeface="Arial"/>
                          <a:sym typeface="Arial"/>
                        </a:rPr>
                        <a:t> ROUND AT ENTERPRISE. MULTIPLE NEW INVESTORS HAVE JOINED THE CDO FUND, WITH OTHERS ACTIVELY CONSIDERING.</a:t>
                      </a:r>
                      <a:endParaRPr b="1" sz="1100" u="none" cap="none" strike="noStrike">
                        <a:latin typeface="Arial"/>
                        <a:ea typeface="Arial"/>
                        <a:cs typeface="Arial"/>
                        <a:sym typeface="Arial"/>
                      </a:endParaRPr>
                    </a:p>
                  </a:txBody>
                  <a:tcPr marT="45725" marB="45725" marR="68575" marL="68575"/>
                </a:tc>
              </a:tr>
              <a:tr h="5782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#4: A </a:t>
                      </a:r>
                      <a:r>
                        <a:rPr b="1" lang="en-US" sz="1200" u="none" cap="none" strike="noStrike">
                          <a:latin typeface="Arial"/>
                          <a:ea typeface="Arial"/>
                          <a:cs typeface="Arial"/>
                          <a:sym typeface="Arial"/>
                        </a:rPr>
                        <a:t>COUNCIL DISTRICT MODEL </a:t>
                      </a:r>
                      <a:r>
                        <a:rPr lang="en-US" sz="1200" u="none" cap="none" strike="noStrike">
                          <a:latin typeface="Arial"/>
                          <a:ea typeface="Arial"/>
                          <a:cs typeface="Arial"/>
                          <a:sym typeface="Arial"/>
                        </a:rPr>
                        <a:t>TO ASSURE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EVERY C.C. DISTRICT HAS CD SUPPORT</a:t>
                      </a:r>
                      <a:endParaRPr sz="12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WORK PAUSED IN 2020.</a:t>
                      </a:r>
                      <a:endParaRPr/>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DECISION ON WHETHER TO CONTINUE</a:t>
                      </a:r>
                      <a:endParaRPr/>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IN 2022,  AFTER TRANSITION COMPLETED.</a:t>
                      </a:r>
                      <a:endParaRPr b="1" sz="1400" u="none" cap="none" strike="noStrike">
                        <a:latin typeface="Arial"/>
                        <a:ea typeface="Arial"/>
                        <a:cs typeface="Arial"/>
                        <a:sym typeface="Arial"/>
                      </a:endParaRPr>
                    </a:p>
                  </a:txBody>
                  <a:tcPr marT="45725" marB="45725" marR="68575" marL="6857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ph type="title"/>
          </p:nvPr>
        </p:nvSpPr>
        <p:spPr>
          <a:xfrm>
            <a:off x="337889" y="0"/>
            <a:ext cx="8522900" cy="67115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i="1" lang="en-US" sz="1800">
                <a:solidFill>
                  <a:schemeClr val="dk2"/>
                </a:solidFill>
              </a:rPr>
              <a:t>Element: System Capitalization </a:t>
            </a:r>
            <a:br>
              <a:rPr b="1" lang="en-US" sz="1800">
                <a:solidFill>
                  <a:schemeClr val="dk2"/>
                </a:solidFill>
              </a:rPr>
            </a:br>
            <a:r>
              <a:rPr b="1" lang="en-US" sz="1800">
                <a:solidFill>
                  <a:schemeClr val="dk2"/>
                </a:solidFill>
              </a:rPr>
              <a:t>System Capitalization Task Force Workplan Updates</a:t>
            </a:r>
            <a:endParaRPr b="1" sz="1800"/>
          </a:p>
        </p:txBody>
      </p:sp>
      <p:graphicFrame>
        <p:nvGraphicFramePr>
          <p:cNvPr id="126" name="Google Shape;126;p8"/>
          <p:cNvGraphicFramePr/>
          <p:nvPr/>
        </p:nvGraphicFramePr>
        <p:xfrm>
          <a:off x="355839" y="729099"/>
          <a:ext cx="3000000" cy="3000000"/>
        </p:xfrm>
        <a:graphic>
          <a:graphicData uri="http://schemas.openxmlformats.org/drawingml/2006/table">
            <a:tbl>
              <a:tblPr bandRow="1" firstRow="1">
                <a:noFill/>
                <a:tableStyleId>{4F298451-8239-48ED-BF3A-FDF2BB90203C}</a:tableStyleId>
              </a:tblPr>
              <a:tblGrid>
                <a:gridCol w="4386275"/>
                <a:gridCol w="4118675"/>
              </a:tblGrid>
              <a:tr h="340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NEAR-TERM OBJECTIVES: BY LATE 2020</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STATUS AS OF JULY 2021</a:t>
                      </a:r>
                      <a:endParaRPr sz="1400" u="none" cap="none" strike="noStrike"/>
                    </a:p>
                  </a:txBody>
                  <a:tcPr marT="45725" marB="45725" marR="68575" marL="68575"/>
                </a:tc>
              </a:tr>
              <a:tr h="4742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 NEW SOURCES OF FUNDING FOR THE CD ECO-SYSTEM</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400"/>
                        <a:buFont typeface="Arial"/>
                        <a:buNone/>
                      </a:pPr>
                      <a:br>
                        <a:rPr lang="en-US" sz="1400" u="none" cap="none" strike="noStrike">
                          <a:highlight>
                            <a:srgbClr val="FFFF00"/>
                          </a:highlight>
                        </a:rPr>
                      </a:br>
                      <a:endParaRPr sz="1000" u="none" cap="none" strike="noStrike">
                        <a:highlight>
                          <a:srgbClr val="FFFF00"/>
                        </a:highlight>
                        <a:latin typeface="Arial"/>
                        <a:ea typeface="Arial"/>
                        <a:cs typeface="Arial"/>
                        <a:sym typeface="Arial"/>
                      </a:endParaRPr>
                    </a:p>
                  </a:txBody>
                  <a:tcPr marT="45725" marB="45725" marR="68575" marL="68575"/>
                </a:tc>
              </a:tr>
              <a:tr h="4600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#5A: </a:t>
                      </a:r>
                      <a:r>
                        <a:rPr b="1" lang="en-US" sz="1000" u="none" cap="none" strike="noStrike">
                          <a:latin typeface="Arial"/>
                          <a:ea typeface="Arial"/>
                          <a:cs typeface="Arial"/>
                          <a:sym typeface="Arial"/>
                        </a:rPr>
                        <a:t>REVISED</a:t>
                      </a:r>
                      <a:r>
                        <a:rPr lang="en-US" sz="1000" u="none" cap="none" strike="noStrike">
                          <a:latin typeface="Arial"/>
                          <a:ea typeface="Arial"/>
                          <a:cs typeface="Arial"/>
                          <a:sym typeface="Arial"/>
                        </a:rPr>
                        <a:t>: CREATE AN  </a:t>
                      </a:r>
                      <a:r>
                        <a:rPr b="1" lang="en-US" sz="1000" u="none" cap="none" strike="noStrike">
                          <a:latin typeface="Arial"/>
                          <a:ea typeface="Arial"/>
                          <a:cs typeface="Arial"/>
                          <a:sym typeface="Arial"/>
                        </a:rPr>
                        <a:t>INTEGRATED STRATEGY W/ CEDAM, CDAD, MSHDA AND MEDC </a:t>
                      </a:r>
                      <a:r>
                        <a:rPr lang="en-US" sz="1000" u="none" cap="none" strike="noStrike">
                          <a:latin typeface="Arial"/>
                          <a:ea typeface="Arial"/>
                          <a:cs typeface="Arial"/>
                          <a:sym typeface="Arial"/>
                        </a:rPr>
                        <a:t>FOR JOINT ADVOCACY ON MORE RESOURCES FOR THE CD SECTOR, INCLUDING THE TAX CREDIT INCENTIVE LEGISLATION OFFERED THRU CEDAM AND BECDD IN 2020.</a:t>
                      </a:r>
                      <a:endParaRPr b="1" sz="10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NEW RECOMMENDATION APPROVED BY TASK FORCE. NEW (R) SPONSORS ON LEGISLATION IDENTIFIED, LEGISLATION BEING UPDATED AND EXPECTED TO BE RE-INTRODUCED THIS YEAR.  MSHDA’s “HCD FUND” IN LINE FOR FUNDING, ANNOUNCEMENT BY GOVERNOR IN LATE JULY; MINIMUM $10 MIL.</a:t>
                      </a:r>
                      <a:endParaRPr b="1" sz="1000" u="none" cap="none" strike="noStrike">
                        <a:solidFill>
                          <a:schemeClr val="dk2"/>
                        </a:solidFill>
                        <a:highlight>
                          <a:srgbClr val="FFFF00"/>
                        </a:highlight>
                        <a:latin typeface="Arial"/>
                        <a:ea typeface="Arial"/>
                        <a:cs typeface="Arial"/>
                        <a:sym typeface="Arial"/>
                      </a:endParaRPr>
                    </a:p>
                  </a:txBody>
                  <a:tcPr marT="45725" marB="45725" marR="68575" marL="68575"/>
                </a:tc>
              </a:tr>
              <a:tr h="4600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#5B: USE OF </a:t>
                      </a:r>
                      <a:r>
                        <a:rPr b="1" lang="en-US" sz="1000" u="none" cap="none" strike="noStrike">
                          <a:latin typeface="Arial"/>
                          <a:ea typeface="Arial"/>
                          <a:cs typeface="Arial"/>
                          <a:sym typeface="Arial"/>
                        </a:rPr>
                        <a:t>COVID/CARES FUNDING </a:t>
                      </a:r>
                      <a:r>
                        <a:rPr lang="en-US" sz="1000" u="none" cap="none" strike="noStrike">
                          <a:latin typeface="Arial"/>
                          <a:ea typeface="Arial"/>
                          <a:cs typeface="Arial"/>
                          <a:sym typeface="Arial"/>
                        </a:rPr>
                        <a:t>FOR CD SECTOR.  USE OF ARP FUNDING. OTHER STRATEGIES TO ENHANCE FEDERAL RESOURCES FOR COMMUNITY DEVELOPMENT INCLUDING CDBG, HOME, MHT AND OTHERS.</a:t>
                      </a:r>
                      <a:endParaRPr sz="10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ARP FEEDBACK SENT TO MAYOR, RENCHER, TRUDEAU AND HEIDEL.  $10 MILLION IN MINI-GRANTS, ALLOCATION FOR HOME REPAIR. SINGLE FAMILY REHAB FUNDING WON’T BE INCLUDED IN CITY PACKAGE</a:t>
                      </a:r>
                      <a:endParaRPr/>
                    </a:p>
                  </a:txBody>
                  <a:tcPr marT="45725" marB="45725" marR="68575" marL="68575"/>
                </a:tc>
              </a:tr>
              <a:tr h="4742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a:t>
                      </a:r>
                      <a:r>
                        <a:rPr b="1" lang="en-US" sz="1200" u="none" cap="none" strike="noStrike">
                          <a:latin typeface="Arial"/>
                          <a:ea typeface="Arial"/>
                          <a:cs typeface="Arial"/>
                          <a:sym typeface="Arial"/>
                        </a:rPr>
                        <a:t>#6 ADEQUATE FUNDING FOR THE "COORDINATION" DRIVER OF THE ECO-SYSTEM</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400"/>
                        <a:buFont typeface="Arial"/>
                        <a:buNone/>
                      </a:pPr>
                      <a:br>
                        <a:rPr b="1" lang="en-US" sz="1400" u="none" cap="none" strike="noStrike">
                          <a:highlight>
                            <a:srgbClr val="FFFF00"/>
                          </a:highlight>
                        </a:rPr>
                      </a:br>
                      <a:endParaRPr b="1" sz="1000" u="none" cap="none" strike="noStrike">
                        <a:highlight>
                          <a:srgbClr val="FFFF00"/>
                        </a:highlight>
                        <a:latin typeface="Arial"/>
                        <a:ea typeface="Arial"/>
                        <a:cs typeface="Arial"/>
                        <a:sym typeface="Arial"/>
                      </a:endParaRPr>
                    </a:p>
                  </a:txBody>
                  <a:tcPr marT="45725" marB="45725" marR="68575" marL="68575"/>
                </a:tc>
              </a:tr>
              <a:tr h="6216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#6A: </a:t>
                      </a:r>
                      <a:r>
                        <a:rPr b="1" lang="en-US" sz="1000" u="none" cap="none" strike="noStrike">
                          <a:latin typeface="Arial"/>
                          <a:ea typeface="Arial"/>
                          <a:cs typeface="Arial"/>
                          <a:sym typeface="Arial"/>
                        </a:rPr>
                        <a:t>EXPANSION OF POOLED </a:t>
                      </a:r>
                      <a:r>
                        <a:rPr lang="en-US" sz="1000" u="none" cap="none" strike="noStrike">
                          <a:latin typeface="Arial"/>
                          <a:ea typeface="Arial"/>
                          <a:cs typeface="Arial"/>
                          <a:sym typeface="Arial"/>
                        </a:rPr>
                        <a:t>CDO CAPACITY FUND @ ENTERPRISE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(KRESGE AND FORD)</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KELLOGG AND WILSON FOUNDATIONS ADDED TO KRESGE AND FORD &amp; ADDITIONAL FOUNDATIONS CONSIDERING</a:t>
                      </a:r>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Arial"/>
                          <a:ea typeface="Arial"/>
                          <a:cs typeface="Arial"/>
                          <a:sym typeface="Arial"/>
                        </a:rPr>
                        <a:t>INVESTING IN CDO FUND</a:t>
                      </a:r>
                      <a:endParaRPr b="1" sz="1000" u="none" cap="none" strike="noStrike">
                        <a:latin typeface="Arial"/>
                        <a:ea typeface="Arial"/>
                        <a:cs typeface="Arial"/>
                        <a:sym typeface="Arial"/>
                      </a:endParaRPr>
                    </a:p>
                  </a:txBody>
                  <a:tcPr marT="45725" marB="45725" marR="68575" marL="68575"/>
                </a:tc>
              </a:tr>
              <a:tr h="1663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      #6B: INVESTMENT IN </a:t>
                      </a:r>
                      <a:r>
                        <a:rPr b="1" lang="en-US" sz="1000" u="none" cap="none" strike="noStrike">
                          <a:latin typeface="Arial"/>
                          <a:ea typeface="Arial"/>
                          <a:cs typeface="Arial"/>
                          <a:sym typeface="Arial"/>
                        </a:rPr>
                        <a:t>CDAD-BECDD SYSTEM COORDINATION </a:t>
                      </a:r>
                      <a:r>
                        <a:rPr lang="en-US" sz="1000" u="none" cap="none" strike="noStrike">
                          <a:latin typeface="Arial"/>
                          <a:ea typeface="Arial"/>
                          <a:cs typeface="Arial"/>
                          <a:sym typeface="Arial"/>
                        </a:rPr>
                        <a:t>STRATEGY</a:t>
                      </a:r>
                      <a:endParaRPr sz="1400" u="none" cap="none" strike="noStrike"/>
                    </a:p>
                  </a:txBody>
                  <a:tcPr marT="45725" marB="45725" marR="68575" marL="68575"/>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12121"/>
                          </a:solidFill>
                          <a:latin typeface="Arial"/>
                          <a:ea typeface="Arial"/>
                          <a:cs typeface="Arial"/>
                          <a:sym typeface="Arial"/>
                        </a:rPr>
                        <a:t>$750,000 RAISED FOR 2021-2022,</a:t>
                      </a:r>
                      <a:endParaRPr/>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12121"/>
                          </a:solidFill>
                          <a:latin typeface="Arial"/>
                          <a:ea typeface="Arial"/>
                          <a:cs typeface="Arial"/>
                          <a:sym typeface="Arial"/>
                        </a:rPr>
                        <a:t>MORE EXPECTED</a:t>
                      </a:r>
                      <a:endParaRPr b="1" sz="1000" u="none" cap="none" strike="noStrike">
                        <a:solidFill>
                          <a:srgbClr val="212121"/>
                        </a:solidFill>
                        <a:latin typeface="Arial"/>
                        <a:ea typeface="Arial"/>
                        <a:cs typeface="Arial"/>
                        <a:sym typeface="Arial"/>
                      </a:endParaRPr>
                    </a:p>
                  </a:txBody>
                  <a:tcPr marT="45725" marB="45725" marR="68575" marL="68575"/>
                </a:tc>
              </a:tr>
            </a:tbl>
          </a:graphicData>
        </a:graphic>
      </p:graphicFrame>
      <p:sp>
        <p:nvSpPr>
          <p:cNvPr id="127" name="Google Shape;127;p8"/>
          <p:cNvSpPr txBox="1"/>
          <p:nvPr/>
        </p:nvSpPr>
        <p:spPr>
          <a:xfrm>
            <a:off x="7804750" y="272810"/>
            <a:ext cx="1028700" cy="340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267500" y="201665"/>
            <a:ext cx="8520600" cy="72336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i="1" lang="en-US" sz="2000">
                <a:solidFill>
                  <a:schemeClr val="dk2"/>
                </a:solidFill>
              </a:rPr>
              <a:t>Element: System Capitalization </a:t>
            </a:r>
            <a:br>
              <a:rPr b="1" lang="en-US" sz="2000">
                <a:solidFill>
                  <a:schemeClr val="dk2"/>
                </a:solidFill>
              </a:rPr>
            </a:br>
            <a:r>
              <a:rPr b="1" lang="en-US" sz="2000">
                <a:solidFill>
                  <a:schemeClr val="dk2"/>
                </a:solidFill>
              </a:rPr>
              <a:t>System Capitalization Task Force Workplan Updates</a:t>
            </a:r>
            <a:endParaRPr b="1" sz="2000"/>
          </a:p>
        </p:txBody>
      </p:sp>
      <p:graphicFrame>
        <p:nvGraphicFramePr>
          <p:cNvPr id="133" name="Google Shape;133;p9"/>
          <p:cNvGraphicFramePr/>
          <p:nvPr/>
        </p:nvGraphicFramePr>
        <p:xfrm>
          <a:off x="355900" y="925033"/>
          <a:ext cx="3000000" cy="3000000"/>
        </p:xfrm>
        <a:graphic>
          <a:graphicData uri="http://schemas.openxmlformats.org/drawingml/2006/table">
            <a:tbl>
              <a:tblPr bandRow="1" firstRow="1">
                <a:noFill/>
                <a:tableStyleId>{4F298451-8239-48ED-BF3A-FDF2BB90203C}</a:tableStyleId>
              </a:tblPr>
              <a:tblGrid>
                <a:gridCol w="4514775"/>
                <a:gridCol w="4094225"/>
              </a:tblGrid>
              <a:tr h="1778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MID-TERM OBJECTIVES: BY LATE 2021</a:t>
                      </a:r>
                      <a:endParaRPr b="1" sz="14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STATUS AS OF JULY 2021</a:t>
                      </a:r>
                      <a:endParaRPr b="1" sz="1400" u="none" cap="none" strike="noStrike">
                        <a:latin typeface="Arial"/>
                        <a:ea typeface="Arial"/>
                        <a:cs typeface="Arial"/>
                        <a:sym typeface="Arial"/>
                      </a:endParaRPr>
                    </a:p>
                  </a:txBody>
                  <a:tcPr marT="45725" marB="45725" marR="68575" marL="68575"/>
                </a:tc>
              </a:tr>
              <a:tr h="1778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#5:</a:t>
                      </a:r>
                      <a:r>
                        <a:rPr lang="en-US" sz="1100" u="none" cap="none" strike="noStrike">
                          <a:latin typeface="Arial"/>
                          <a:ea typeface="Arial"/>
                          <a:cs typeface="Arial"/>
                          <a:sym typeface="Arial"/>
                        </a:rPr>
                        <a:t> </a:t>
                      </a:r>
                      <a:r>
                        <a:rPr b="1" lang="en-US" sz="1100" u="none" cap="none" strike="noStrike">
                          <a:latin typeface="Arial"/>
                          <a:ea typeface="Arial"/>
                          <a:cs typeface="Arial"/>
                          <a:sym typeface="Arial"/>
                        </a:rPr>
                        <a:t>NEW SOURCES OF FUNDING FOR THE CD ECO-SYSTEM</a:t>
                      </a:r>
                      <a:endParaRPr b="1" sz="14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400"/>
                        <a:buFont typeface="Arial"/>
                        <a:buNone/>
                      </a:pPr>
                      <a:br>
                        <a:rPr lang="en-US" sz="1400" u="none" cap="none" strike="noStrike">
                          <a:highlight>
                            <a:srgbClr val="FFFF00"/>
                          </a:highlight>
                        </a:rPr>
                      </a:br>
                      <a:endParaRPr sz="1400" u="none" cap="none" strike="noStrike">
                        <a:highlight>
                          <a:srgbClr val="FFFF00"/>
                        </a:highlight>
                        <a:latin typeface="Arial"/>
                        <a:ea typeface="Arial"/>
                        <a:cs typeface="Arial"/>
                        <a:sym typeface="Arial"/>
                      </a:endParaRPr>
                    </a:p>
                  </a:txBody>
                  <a:tcPr marT="45725" marB="45725" marR="68575" marL="68575"/>
                </a:tc>
              </a:tr>
              <a:tr h="2173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Arial"/>
                          <a:ea typeface="Arial"/>
                          <a:cs typeface="Arial"/>
                          <a:sym typeface="Arial"/>
                        </a:rPr>
                        <a:t>    </a:t>
                      </a:r>
                      <a:r>
                        <a:rPr lang="en-US" sz="1200" u="none" cap="none" strike="noStrike">
                          <a:latin typeface="Arial"/>
                          <a:ea typeface="Arial"/>
                          <a:cs typeface="Arial"/>
                          <a:sym typeface="Arial"/>
                        </a:rPr>
                        <a:t>#</a:t>
                      </a:r>
                      <a:r>
                        <a:rPr lang="en-US" sz="1100" u="none" cap="none" strike="noStrike">
                          <a:latin typeface="Arial"/>
                          <a:ea typeface="Arial"/>
                          <a:cs typeface="Arial"/>
                          <a:sym typeface="Arial"/>
                        </a:rPr>
                        <a:t>5A: REVISED: CREATE AN  INTEGRATED STRATEGY W/ CEDAM, CDAD, MSHDA AND MEDC FOR JOINT ADVOCACY ON MORE RESOURCES FOR THE CD SECTOR, INCLUDING THE TAX CREDIT INCENTIVE LEGISLATION OFFERED THRU CEDAM AND BECDD IN 2020.</a:t>
                      </a:r>
                      <a:endParaRPr sz="11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NEW RECOMMENDATION APPROVED BY TASK FORCE. PARTNERSHIP WITH BECDD-CEDAM SIGNED. NACC COALITION RESUMED MEETINGS. GOOD PROGRESS FINDING NEW (R) SPONSORS ON LEGISLTION, WHICH IS EXPECTED TO BE RE-INTRODUCED THIS YEAR.</a:t>
                      </a:r>
                      <a:endParaRPr b="1" sz="1100" u="none" cap="none" strike="noStrike">
                        <a:latin typeface="Arial"/>
                        <a:ea typeface="Arial"/>
                        <a:cs typeface="Arial"/>
                        <a:sym typeface="Arial"/>
                      </a:endParaRPr>
                    </a:p>
                  </a:txBody>
                  <a:tcPr marT="45725" marB="45725" marR="68575" marL="68575"/>
                </a:tc>
              </a:tr>
              <a:tr h="1524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Arial"/>
                          <a:ea typeface="Arial"/>
                          <a:cs typeface="Arial"/>
                          <a:sym typeface="Arial"/>
                        </a:rPr>
                        <a:t>    </a:t>
                      </a:r>
                      <a:r>
                        <a:rPr lang="en-US" sz="1200" u="none" cap="none" strike="noStrike">
                          <a:latin typeface="Arial"/>
                          <a:ea typeface="Arial"/>
                          <a:cs typeface="Arial"/>
                          <a:sym typeface="Arial"/>
                        </a:rPr>
                        <a:t>#5B:</a:t>
                      </a:r>
                      <a:r>
                        <a:rPr lang="en-US" sz="1100" u="none" cap="none" strike="noStrike">
                          <a:latin typeface="Arial"/>
                          <a:ea typeface="Arial"/>
                          <a:cs typeface="Arial"/>
                          <a:sym typeface="Arial"/>
                        </a:rPr>
                        <a:t> CO-CREATED CITY GOVT “COMMUNITY</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Arial"/>
                          <a:ea typeface="Arial"/>
                          <a:cs typeface="Arial"/>
                          <a:sym typeface="Arial"/>
                        </a:rPr>
                        <a:t>DEVELOPMENT DELIVERY SYSTEM”</a:t>
                      </a:r>
                      <a:endParaRPr sz="14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EARLY THOUGHTS NOW IN FORMATION BY CITY. SHOULD BE INTEGRATED WITH STRATEGIES RELATED TO CDBG.</a:t>
                      </a:r>
                      <a:endParaRPr b="1" sz="1400" u="none" cap="none" strike="noStrike">
                        <a:latin typeface="Arial"/>
                        <a:ea typeface="Arial"/>
                        <a:cs typeface="Arial"/>
                        <a:sym typeface="Arial"/>
                      </a:endParaRPr>
                    </a:p>
                  </a:txBody>
                  <a:tcPr marT="45725" marB="45725" marR="68575" marL="68575"/>
                </a:tc>
              </a:tr>
              <a:tr h="6572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Arial"/>
                          <a:ea typeface="Arial"/>
                          <a:cs typeface="Arial"/>
                          <a:sym typeface="Arial"/>
                        </a:rPr>
                        <a:t>    </a:t>
                      </a:r>
                      <a:r>
                        <a:rPr lang="en-US" sz="1200" u="none" cap="none" strike="noStrike">
                          <a:latin typeface="Arial"/>
                          <a:ea typeface="Arial"/>
                          <a:cs typeface="Arial"/>
                          <a:sym typeface="Arial"/>
                        </a:rPr>
                        <a:t>#5C:</a:t>
                      </a:r>
                      <a:r>
                        <a:rPr lang="en-US" sz="1100" u="none" cap="none" strike="noStrike">
                          <a:latin typeface="Arial"/>
                          <a:ea typeface="Arial"/>
                          <a:cs typeface="Arial"/>
                          <a:sym typeface="Arial"/>
                        </a:rPr>
                        <a:t> ANNUAL SET-ASIDES IN CDBG BUDGET, AND OTHER STRATEGIES TO ENHANCE FEDERAL RESOURCES FOR COMMUNITY DEVELOPMENT INCLUDING HOME, MI HOUSING TRUST FUND.</a:t>
                      </a:r>
                      <a:endParaRPr sz="14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Arial"/>
                          <a:ea typeface="Arial"/>
                          <a:cs typeface="Arial"/>
                          <a:sym typeface="Arial"/>
                        </a:rPr>
                        <a:t>THESE CONVERSATIONS STARTING. NEED TO COLLABORATE AND COORDINATE WITH CDAD TO DECIDE ON JOINT GOAL(S) AND AN ADVOCACY STRATEGY FOR 10-YEAR PLAN.</a:t>
                      </a:r>
                      <a:endParaRPr b="1" sz="1100" u="none" cap="none" strike="noStrike">
                        <a:latin typeface="Arial"/>
                        <a:ea typeface="Arial"/>
                        <a:cs typeface="Arial"/>
                        <a:sym typeface="Arial"/>
                      </a:endParaRPr>
                    </a:p>
                  </a:txBody>
                  <a:tcPr marT="45725" marB="45725" marR="68575" marL="68575"/>
                </a:tc>
              </a:tr>
              <a:tr h="1524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Arial"/>
                          <a:ea typeface="Arial"/>
                          <a:cs typeface="Arial"/>
                          <a:sym typeface="Arial"/>
                        </a:rPr>
                        <a:t>    </a:t>
                      </a:r>
                      <a:r>
                        <a:rPr lang="en-US" sz="1200" u="none" cap="none" strike="noStrike">
                          <a:latin typeface="Arial"/>
                          <a:ea typeface="Arial"/>
                          <a:cs typeface="Arial"/>
                          <a:sym typeface="Arial"/>
                        </a:rPr>
                        <a:t>#5D:</a:t>
                      </a:r>
                      <a:r>
                        <a:rPr lang="en-US" sz="1100" u="none" cap="none" strike="noStrike">
                          <a:latin typeface="Arial"/>
                          <a:ea typeface="Arial"/>
                          <a:cs typeface="Arial"/>
                          <a:sym typeface="Arial"/>
                        </a:rPr>
                        <a:t> A COORDINATED MODEL FOR CRA-RELATED BANK FUNDING</a:t>
                      </a:r>
                      <a:endParaRPr sz="1400" u="none" cap="none" strike="noStrike">
                        <a:latin typeface="Arial"/>
                        <a:ea typeface="Arial"/>
                        <a:cs typeface="Arial"/>
                        <a:sym typeface="Arial"/>
                      </a:endParaRPr>
                    </a:p>
                  </a:txBody>
                  <a:tcPr marT="45725" marB="45725"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solidFill>
                            <a:schemeClr val="dk2"/>
                          </a:solidFill>
                          <a:latin typeface="Arial"/>
                          <a:ea typeface="Arial"/>
                          <a:cs typeface="Arial"/>
                          <a:sym typeface="Arial"/>
                        </a:rPr>
                        <a:t>INFORMAL, FOCUSED CONVERSATIONS </a:t>
                      </a:r>
                      <a:r>
                        <a:rPr b="1" lang="en-US" sz="1100" u="none" cap="none" strike="noStrike">
                          <a:solidFill>
                            <a:schemeClr val="lt1"/>
                          </a:solidFill>
                          <a:latin typeface="Arial"/>
                          <a:ea typeface="Arial"/>
                          <a:cs typeface="Arial"/>
                          <a:sym typeface="Arial"/>
                        </a:rPr>
                        <a:t>NOW</a:t>
                      </a:r>
                      <a:r>
                        <a:rPr b="1" lang="en-US" sz="1100" u="none" cap="none" strike="noStrike">
                          <a:solidFill>
                            <a:schemeClr val="dk2"/>
                          </a:solidFill>
                          <a:latin typeface="Arial"/>
                          <a:ea typeface="Arial"/>
                          <a:cs typeface="Arial"/>
                          <a:sym typeface="Arial"/>
                        </a:rPr>
                        <a:t> </a:t>
                      </a:r>
                      <a:r>
                        <a:rPr b="1" lang="en-US" sz="1100" u="none" cap="none" strike="noStrike">
                          <a:solidFill>
                            <a:schemeClr val="lt1"/>
                          </a:solidFill>
                          <a:latin typeface="Arial"/>
                          <a:ea typeface="Arial"/>
                          <a:cs typeface="Arial"/>
                          <a:sym typeface="Arial"/>
                        </a:rPr>
                        <a:t>UNDERWAY TO</a:t>
                      </a:r>
                      <a:r>
                        <a:rPr b="1" lang="en-US" sz="1100" u="none" cap="none" strike="noStrike">
                          <a:solidFill>
                            <a:schemeClr val="dk2"/>
                          </a:solidFill>
                          <a:latin typeface="Arial"/>
                          <a:ea typeface="Arial"/>
                          <a:cs typeface="Arial"/>
                          <a:sym typeface="Arial"/>
                        </a:rPr>
                        <a:t> CREATE A COLLABORATIVE,</a:t>
                      </a:r>
                      <a:r>
                        <a:rPr b="1" lang="en-US" sz="1100" u="none" cap="none" strike="noStrike">
                          <a:solidFill>
                            <a:schemeClr val="lt1"/>
                          </a:solidFill>
                          <a:latin typeface="Arial"/>
                          <a:ea typeface="Arial"/>
                          <a:cs typeface="Arial"/>
                          <a:sym typeface="Arial"/>
                        </a:rPr>
                        <a:t>PROJECT-BASED</a:t>
                      </a:r>
                      <a:r>
                        <a:rPr b="1" lang="en-US" sz="1100" u="none" cap="none" strike="noStrike">
                          <a:solidFill>
                            <a:schemeClr val="dk2"/>
                          </a:solidFill>
                          <a:latin typeface="Arial"/>
                          <a:ea typeface="Arial"/>
                          <a:cs typeface="Arial"/>
                          <a:sym typeface="Arial"/>
                        </a:rPr>
                        <a:t> </a:t>
                      </a:r>
                      <a:r>
                        <a:rPr b="1" lang="en-US" sz="1100" u="none" cap="none" strike="noStrike">
                          <a:solidFill>
                            <a:schemeClr val="lt1"/>
                          </a:solidFill>
                          <a:latin typeface="Arial"/>
                          <a:ea typeface="Arial"/>
                          <a:cs typeface="Arial"/>
                          <a:sym typeface="Arial"/>
                        </a:rPr>
                        <a:t>SF REHAB </a:t>
                      </a:r>
                      <a:r>
                        <a:rPr b="1" lang="en-US" sz="1100" u="none" cap="none" strike="noStrike">
                          <a:solidFill>
                            <a:schemeClr val="dk2"/>
                          </a:solidFill>
                          <a:latin typeface="Arial"/>
                          <a:ea typeface="Arial"/>
                          <a:cs typeface="Arial"/>
                          <a:sym typeface="Arial"/>
                        </a:rPr>
                        <a:t>FINANCING MODEL, AND TO </a:t>
                      </a:r>
                      <a:r>
                        <a:rPr b="1" lang="en-US" sz="1100" u="none" cap="none" strike="noStrike">
                          <a:solidFill>
                            <a:schemeClr val="lt1"/>
                          </a:solidFill>
                          <a:latin typeface="Arial"/>
                          <a:ea typeface="Arial"/>
                          <a:cs typeface="Arial"/>
                          <a:sym typeface="Arial"/>
                        </a:rPr>
                        <a:t>ASSESS SYSTEMIC CREDIT </a:t>
                      </a:r>
                      <a:r>
                        <a:rPr b="1" lang="en-US" sz="1100" u="none" cap="none" strike="noStrike">
                          <a:solidFill>
                            <a:schemeClr val="dk2"/>
                          </a:solidFill>
                          <a:latin typeface="Arial"/>
                          <a:ea typeface="Arial"/>
                          <a:cs typeface="Arial"/>
                          <a:sym typeface="Arial"/>
                        </a:rPr>
                        <a:t>GAPS IN DETROIT, BRINGING </a:t>
                      </a:r>
                      <a:r>
                        <a:rPr b="1" lang="en-US" sz="1100" u="none" cap="none" strike="noStrike">
                          <a:solidFill>
                            <a:schemeClr val="lt1"/>
                          </a:solidFill>
                          <a:latin typeface="Arial"/>
                          <a:ea typeface="Arial"/>
                          <a:cs typeface="Arial"/>
                          <a:sym typeface="Arial"/>
                        </a:rPr>
                        <a:t>RESIDENT VOICE INTO THE </a:t>
                      </a:r>
                      <a:endParaRPr/>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solidFill>
                            <a:schemeClr val="dk2"/>
                          </a:solidFill>
                          <a:latin typeface="Arial"/>
                          <a:ea typeface="Arial"/>
                          <a:cs typeface="Arial"/>
                          <a:sym typeface="Arial"/>
                        </a:rPr>
                        <a:t>CONVERSATION TO IDENTIFY </a:t>
                      </a:r>
                      <a:r>
                        <a:rPr b="1" lang="en-US" sz="1100" u="none" cap="none" strike="noStrike">
                          <a:solidFill>
                            <a:schemeClr val="lt1"/>
                          </a:solidFill>
                          <a:latin typeface="Arial"/>
                          <a:ea typeface="Arial"/>
                          <a:cs typeface="Arial"/>
                          <a:sym typeface="Arial"/>
                        </a:rPr>
                        <a:t>BARRIERS, AGREE ON GOALS</a:t>
                      </a:r>
                      <a:endParaRPr/>
                    </a:p>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solidFill>
                          <a:schemeClr val="dk2"/>
                        </a:solidFill>
                        <a:latin typeface="Arial"/>
                        <a:ea typeface="Arial"/>
                        <a:cs typeface="Arial"/>
                        <a:sym typeface="Arial"/>
                      </a:endParaRPr>
                    </a:p>
                  </a:txBody>
                  <a:tcPr marT="45725" marB="45725" marR="68575" marL="68575"/>
                </a:tc>
              </a:tr>
            </a:tbl>
          </a:graphicData>
        </a:graphic>
      </p:graphicFrame>
      <p:sp>
        <p:nvSpPr>
          <p:cNvPr id="134" name="Google Shape;134;p9"/>
          <p:cNvSpPr txBox="1"/>
          <p:nvPr/>
        </p:nvSpPr>
        <p:spPr>
          <a:xfrm>
            <a:off x="3200400" y="2282232"/>
            <a:ext cx="274320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MaggieHP</dc:creator>
</cp:coreProperties>
</file>