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456" r:id="rId3"/>
    <p:sldId id="344" r:id="rId4"/>
    <p:sldId id="462" r:id="rId5"/>
    <p:sldId id="334" r:id="rId6"/>
    <p:sldId id="335" r:id="rId7"/>
    <p:sldId id="336" r:id="rId8"/>
    <p:sldId id="457" r:id="rId9"/>
    <p:sldId id="463" r:id="rId10"/>
    <p:sldId id="467" r:id="rId11"/>
    <p:sldId id="444" r:id="rId12"/>
    <p:sldId id="464" r:id="rId13"/>
    <p:sldId id="468" r:id="rId14"/>
    <p:sldId id="469" r:id="rId15"/>
    <p:sldId id="470" r:id="rId16"/>
    <p:sldId id="439" r:id="rId17"/>
    <p:sldId id="440" r:id="rId18"/>
    <p:sldId id="441" r:id="rId19"/>
    <p:sldId id="471" r:id="rId20"/>
    <p:sldId id="472" r:id="rId21"/>
    <p:sldId id="451" r:id="rId2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8F09023-8AB6-4E55-98F3-00CCC3C7577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47C5368-8202-4829-8F1E-823BA9C4B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4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5368-8202-4829-8F1E-823BA9C4B1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55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A74D-6964-497D-9BFC-98624516D8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31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A74D-6964-497D-9BFC-98624516D8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1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A74D-6964-497D-9BFC-98624516D8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3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E7CD7-4A4F-48AB-B07D-8B74CF28A6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0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5368-8202-4829-8F1E-823BA9C4B1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26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5368-8202-4829-8F1E-823BA9C4B1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47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43BE5-5F2E-4FF3-A0EC-A6B98F1768D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76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43BE5-5F2E-4FF3-A0EC-A6B98F1768D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67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43BE5-5F2E-4FF3-A0EC-A6B98F1768D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1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most important slide in the presentation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C5368-8202-4829-8F1E-823BA9C4B1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31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A74D-6964-497D-9BFC-98624516D8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9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0FDF-FBAB-45A9-9688-D3E64B5B15A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D0E1-889B-4FDB-91B6-737045CE42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0FDF-FBAB-45A9-9688-D3E64B5B15A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D0E1-889B-4FDB-91B6-737045CE4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0FDF-FBAB-45A9-9688-D3E64B5B15A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D0E1-889B-4FDB-91B6-737045CE4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0FDF-FBAB-45A9-9688-D3E64B5B15A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D0E1-889B-4FDB-91B6-737045CE4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0FDF-FBAB-45A9-9688-D3E64B5B15A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D0E1-889B-4FDB-91B6-737045CE42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0FDF-FBAB-45A9-9688-D3E64B5B15A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D0E1-889B-4FDB-91B6-737045CE4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0FDF-FBAB-45A9-9688-D3E64B5B15A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D0E1-889B-4FDB-91B6-737045CE4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0FDF-FBAB-45A9-9688-D3E64B5B15A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D0E1-889B-4FDB-91B6-737045CE4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0FDF-FBAB-45A9-9688-D3E64B5B15A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D0E1-889B-4FDB-91B6-737045CE4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0FDF-FBAB-45A9-9688-D3E64B5B15A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D0E1-889B-4FDB-91B6-737045CE4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0FDF-FBAB-45A9-9688-D3E64B5B15A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06D0E1-889B-4FDB-91B6-737045CE427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9B0FDF-FBAB-45A9-9688-D3E64B5B15A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06D0E1-889B-4FDB-91B6-737045CE427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851648" cy="1828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Spatial/Structural </a:t>
            </a:r>
            <a:r>
              <a:rPr lang="en-US" sz="4800" dirty="0"/>
              <a:t>Racism and its Implications for Detroit’s Neighborhoods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854696" cy="2286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Peter J. Hammer</a:t>
            </a:r>
          </a:p>
          <a:p>
            <a:r>
              <a:rPr lang="en-US" sz="1600" dirty="0" smtClean="0"/>
              <a:t>Professor of Law and Director</a:t>
            </a:r>
          </a:p>
          <a:p>
            <a:r>
              <a:rPr lang="en-US" sz="1600" dirty="0" smtClean="0"/>
              <a:t>Damon J Keith Center for Civil Rights</a:t>
            </a:r>
          </a:p>
          <a:p>
            <a:r>
              <a:rPr lang="en-US" sz="1600" dirty="0" smtClean="0"/>
              <a:t>Wayne State University Law School</a:t>
            </a:r>
          </a:p>
          <a:p>
            <a:r>
              <a:rPr lang="en-US" sz="1600" dirty="0" smtClean="0"/>
              <a:t>Building the Engine for Community Development in Detroit</a:t>
            </a:r>
          </a:p>
          <a:p>
            <a:r>
              <a:rPr lang="en-US" sz="1600" dirty="0" smtClean="0"/>
              <a:t>December 13, </a:t>
            </a:r>
            <a:r>
              <a:rPr lang="en-US" sz="1600" dirty="0" smtClean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75180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Implications</a:t>
            </a:r>
            <a:r>
              <a:rPr lang="en-US" sz="4800" dirty="0" smtClean="0"/>
              <a:t>?  We have narrow d</a:t>
            </a:r>
            <a:r>
              <a:rPr lang="en-US" sz="4800" dirty="0" smtClean="0"/>
              <a:t>evelopment </a:t>
            </a:r>
            <a:r>
              <a:rPr lang="en-US" sz="4800" dirty="0"/>
              <a:t>&amp;</a:t>
            </a:r>
            <a:r>
              <a:rPr lang="en-US" sz="4800" dirty="0" smtClean="0"/>
              <a:t> broad displacement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Narrow Development</a:t>
            </a:r>
            <a:endParaRPr lang="en-US" u="sng" dirty="0" smtClean="0"/>
          </a:p>
          <a:p>
            <a:pPr lvl="1"/>
            <a:r>
              <a:rPr lang="en-US" dirty="0" smtClean="0"/>
              <a:t>Development targeted to 7.2 miles and other isolated pockets</a:t>
            </a:r>
          </a:p>
          <a:p>
            <a:pPr lvl="1"/>
            <a:r>
              <a:rPr lang="en-US" dirty="0" smtClean="0"/>
              <a:t>Minimal</a:t>
            </a:r>
            <a:r>
              <a:rPr lang="en-US" dirty="0" smtClean="0"/>
              <a:t> </a:t>
            </a:r>
            <a:r>
              <a:rPr lang="en-US" dirty="0" smtClean="0"/>
              <a:t>investment in neighborhoods</a:t>
            </a:r>
          </a:p>
          <a:p>
            <a:r>
              <a:rPr lang="en-US" u="sng" dirty="0" smtClean="0"/>
              <a:t>Broad Displacement</a:t>
            </a:r>
            <a:endParaRPr lang="en-US" u="sng" dirty="0" smtClean="0"/>
          </a:p>
          <a:p>
            <a:pPr lvl="1"/>
            <a:r>
              <a:rPr lang="en-US" dirty="0" smtClean="0"/>
              <a:t>Water shutoffs</a:t>
            </a:r>
          </a:p>
          <a:p>
            <a:pPr lvl="1"/>
            <a:r>
              <a:rPr lang="en-US" dirty="0" smtClean="0"/>
              <a:t>Tax-foreclosures</a:t>
            </a:r>
          </a:p>
          <a:p>
            <a:pPr lvl="1"/>
            <a:r>
              <a:rPr lang="en-US" dirty="0" smtClean="0"/>
              <a:t>Increased rents 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entrification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9800"/>
            <a:ext cx="7408333" cy="367929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Traditional systems have </a:t>
            </a:r>
            <a:r>
              <a:rPr lang="en-US" dirty="0" smtClean="0"/>
              <a:t>failed</a:t>
            </a:r>
          </a:p>
          <a:p>
            <a:r>
              <a:rPr lang="en-US" dirty="0" smtClean="0"/>
              <a:t>Detroit is the biggest economic market failure in American history</a:t>
            </a:r>
            <a:endParaRPr lang="en-US" dirty="0" smtClean="0"/>
          </a:p>
          <a:p>
            <a:r>
              <a:rPr lang="en-US" dirty="0" smtClean="0"/>
              <a:t>Failed economic markets</a:t>
            </a:r>
          </a:p>
          <a:p>
            <a:pPr lvl="1"/>
            <a:r>
              <a:rPr lang="en-US" dirty="0"/>
              <a:t>Deindustrialization, disinvestment, subprime lending, record levels of endemic poverty and spatial </a:t>
            </a:r>
            <a:r>
              <a:rPr lang="en-US" dirty="0" smtClean="0"/>
              <a:t>racism</a:t>
            </a:r>
          </a:p>
          <a:p>
            <a:r>
              <a:rPr lang="en-US" dirty="0" smtClean="0"/>
              <a:t>Failed political markets </a:t>
            </a:r>
          </a:p>
          <a:p>
            <a:pPr lvl="1"/>
            <a:r>
              <a:rPr lang="en-US" dirty="0" smtClean="0"/>
              <a:t>Emergency Management, Bankruptcy Plan of Adjustment, Fiscal Oversight, gerrymandering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Need to re-imagine development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168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 One: Immediate </a:t>
            </a:r>
            <a:r>
              <a:rPr lang="en-US" dirty="0"/>
              <a:t>strategies of self-help, self-empowerment and self-determination </a:t>
            </a:r>
            <a:endParaRPr lang="en-US" dirty="0" smtClean="0"/>
          </a:p>
          <a:p>
            <a:pPr lvl="1"/>
            <a:r>
              <a:rPr lang="en-US" dirty="0" smtClean="0"/>
              <a:t>Black </a:t>
            </a:r>
            <a:r>
              <a:rPr lang="en-US" dirty="0"/>
              <a:t>Panther 10 point </a:t>
            </a:r>
            <a:r>
              <a:rPr lang="en-US" dirty="0" smtClean="0"/>
              <a:t>plan and community services</a:t>
            </a:r>
          </a:p>
          <a:p>
            <a:pPr lvl="1"/>
            <a:r>
              <a:rPr lang="en-US" dirty="0" smtClean="0"/>
              <a:t>Detroit Black Community Food Security Network</a:t>
            </a:r>
            <a:endParaRPr lang="en-US" dirty="0"/>
          </a:p>
          <a:p>
            <a:r>
              <a:rPr lang="en-US" dirty="0" smtClean="0"/>
              <a:t>Track Two: Longer-term </a:t>
            </a:r>
            <a:r>
              <a:rPr lang="en-US" dirty="0"/>
              <a:t>strategies of regional </a:t>
            </a:r>
            <a:r>
              <a:rPr lang="en-US" dirty="0" smtClean="0"/>
              <a:t>economic integration on new terms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nclusive development</a:t>
            </a:r>
            <a:endParaRPr lang="en-US" dirty="0"/>
          </a:p>
          <a:p>
            <a:pPr lvl="1"/>
            <a:r>
              <a:rPr lang="en-US" dirty="0" smtClean="0"/>
              <a:t>Community Benefits </a:t>
            </a:r>
            <a:r>
              <a:rPr lang="en-US" dirty="0" smtClean="0"/>
              <a:t>Ordinance</a:t>
            </a:r>
          </a:p>
          <a:p>
            <a:r>
              <a:rPr lang="en-US" dirty="0" smtClean="0"/>
              <a:t>Intentionally build new economic &amp; political markets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Need two-track development strategy</a:t>
            </a:r>
          </a:p>
        </p:txBody>
      </p:sp>
    </p:spTree>
    <p:extLst>
      <p:ext uri="{BB962C8B-B14F-4D97-AF65-F5344CB8AC3E}">
        <p14:creationId xmlns:p14="http://schemas.microsoft.com/office/powerpoint/2010/main" val="644203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Flipping the capital-labor </a:t>
            </a:r>
            <a:r>
              <a:rPr lang="en-US" dirty="0"/>
              <a:t>r</a:t>
            </a:r>
            <a:r>
              <a:rPr lang="en-US" dirty="0" smtClean="0"/>
              <a:t>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Ratio of capital to labor depends on relative cost of capital and labor</a:t>
            </a:r>
          </a:p>
          <a:p>
            <a:pPr lvl="1"/>
            <a:r>
              <a:rPr lang="en-US" dirty="0" smtClean="0"/>
              <a:t>Expensive capital =&gt; use more labor</a:t>
            </a:r>
          </a:p>
          <a:p>
            <a:pPr lvl="1"/>
            <a:r>
              <a:rPr lang="en-US" dirty="0" smtClean="0"/>
              <a:t>Expensive labor =&gt; use more capital</a:t>
            </a:r>
          </a:p>
          <a:p>
            <a:r>
              <a:rPr lang="en-US" dirty="0" smtClean="0"/>
              <a:t>Detroit: relatively cheaper labor than capital </a:t>
            </a:r>
          </a:p>
          <a:p>
            <a:r>
              <a:rPr lang="en-US" dirty="0" smtClean="0"/>
              <a:t>Implications</a:t>
            </a:r>
          </a:p>
          <a:p>
            <a:pPr lvl="1"/>
            <a:r>
              <a:rPr lang="en-US" dirty="0" smtClean="0"/>
              <a:t>Blight removal</a:t>
            </a:r>
          </a:p>
          <a:p>
            <a:pPr lvl="1"/>
            <a:r>
              <a:rPr lang="en-US" dirty="0" smtClean="0"/>
              <a:t>Municipal services</a:t>
            </a:r>
          </a:p>
          <a:p>
            <a:pPr lvl="1"/>
            <a:r>
              <a:rPr lang="en-US" dirty="0" smtClean="0"/>
              <a:t>Green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25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New approaches to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status</a:t>
            </a:r>
          </a:p>
          <a:p>
            <a:pPr lvl="1"/>
            <a:r>
              <a:rPr lang="en-US" dirty="0" smtClean="0"/>
              <a:t>No commercial mortgage market </a:t>
            </a:r>
          </a:p>
          <a:p>
            <a:pPr lvl="1"/>
            <a:r>
              <a:rPr lang="en-US" dirty="0" smtClean="0"/>
              <a:t>“credit worthy” is code for excluding historic residents</a:t>
            </a:r>
          </a:p>
          <a:p>
            <a:pPr lvl="1"/>
            <a:r>
              <a:rPr lang="en-US" dirty="0" smtClean="0"/>
              <a:t>Spiral: shortage of affordable housing and increasing rents</a:t>
            </a:r>
          </a:p>
          <a:p>
            <a:r>
              <a:rPr lang="en-US" dirty="0" smtClean="0"/>
              <a:t>New approaches</a:t>
            </a:r>
          </a:p>
          <a:p>
            <a:pPr lvl="1"/>
            <a:r>
              <a:rPr lang="en-US" dirty="0" smtClean="0"/>
              <a:t>Land contracts from Land </a:t>
            </a:r>
            <a:r>
              <a:rPr lang="en-US" dirty="0"/>
              <a:t>B</a:t>
            </a:r>
            <a:r>
              <a:rPr lang="en-US" dirty="0" smtClean="0"/>
              <a:t>ank for historic residents</a:t>
            </a:r>
          </a:p>
          <a:p>
            <a:pPr lvl="1"/>
            <a:r>
              <a:rPr lang="en-US" dirty="0" smtClean="0"/>
              <a:t>Rehab existing housing stock not build new houses</a:t>
            </a:r>
          </a:p>
          <a:p>
            <a:pPr lvl="1"/>
            <a:r>
              <a:rPr lang="en-US" dirty="0" smtClean="0"/>
              <a:t>Connect housing rehab to workforce development and small business creation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76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lessons from abroad?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98650"/>
            <a:ext cx="2835275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561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capabilities = Growth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2560320" cy="395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2628900" cy="395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891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Political and economic inclusion = Growth</a:t>
            </a:r>
            <a:r>
              <a:rPr lang="en-US" sz="3900" dirty="0" smtClean="0"/>
              <a:t/>
            </a:r>
            <a:br>
              <a:rPr lang="en-US" sz="3900" dirty="0" smtClean="0"/>
            </a:br>
            <a:endParaRPr lang="en-US" sz="39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4671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390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Decrease income inequality = </a:t>
            </a:r>
            <a:r>
              <a:rPr lang="en-US" sz="4400" dirty="0"/>
              <a:t>G</a:t>
            </a:r>
            <a:r>
              <a:rPr lang="en-US" sz="4400" dirty="0" smtClean="0"/>
              <a:t>rowth</a:t>
            </a:r>
            <a:br>
              <a:rPr lang="en-US" sz="4400" dirty="0" smtClean="0"/>
            </a:br>
            <a:endParaRPr lang="en-US" sz="44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87680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893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lessons are not new . . .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67" y="1935163"/>
            <a:ext cx="3066666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38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&amp; racial justice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28575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2837498" cy="427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550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economic development as a modern “Cargo Cult”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58594" cy="384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630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. . .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64" y="2029627"/>
            <a:ext cx="2859272" cy="420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64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rovocative claim .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Spatial-Structural Racism lies at the heart of </a:t>
            </a:r>
            <a:r>
              <a:rPr lang="en-US" dirty="0" smtClean="0"/>
              <a:t>Detroit's economic challenges, regional inequity and endemic poverty</a:t>
            </a:r>
          </a:p>
          <a:p>
            <a:r>
              <a:rPr lang="en-US" dirty="0" smtClean="0"/>
              <a:t>Traditional economic development strategies </a:t>
            </a:r>
            <a:r>
              <a:rPr lang="en-US" dirty="0" smtClean="0"/>
              <a:t>can compound</a:t>
            </a:r>
            <a:r>
              <a:rPr lang="en-US" dirty="0" smtClean="0"/>
              <a:t>, rather than redress racial </a:t>
            </a:r>
            <a:r>
              <a:rPr lang="en-US" dirty="0" smtClean="0"/>
              <a:t>inequality</a:t>
            </a:r>
          </a:p>
          <a:p>
            <a:r>
              <a:rPr lang="en-US" dirty="0" smtClean="0"/>
              <a:t>How do we lay </a:t>
            </a:r>
            <a:r>
              <a:rPr lang="en-US" dirty="0"/>
              <a:t>the </a:t>
            </a:r>
            <a:r>
              <a:rPr lang="en-US" dirty="0" smtClean="0"/>
              <a:t>foundation to take meaningful economic action </a:t>
            </a:r>
            <a:r>
              <a:rPr lang="en-US" dirty="0"/>
              <a:t>for Detroit </a:t>
            </a:r>
            <a:r>
              <a:rPr lang="en-US" dirty="0" smtClean="0"/>
              <a:t>neighborhoods?</a:t>
            </a:r>
            <a:endParaRPr lang="en-US" dirty="0" smtClean="0"/>
          </a:p>
          <a:p>
            <a:r>
              <a:rPr lang="en-US" dirty="0"/>
              <a:t>We need new approaches and </a:t>
            </a:r>
            <a:r>
              <a:rPr lang="en-US" dirty="0" smtClean="0"/>
              <a:t>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0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determines where we live?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social, economic and political forces shape demographic patterns?</a:t>
            </a:r>
          </a:p>
          <a:p>
            <a:r>
              <a:rPr lang="en-US" dirty="0" smtClean="0"/>
              <a:t>Importance of spatial perspectives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spatialization</a:t>
            </a:r>
            <a:r>
              <a:rPr lang="en-US" dirty="0" smtClean="0"/>
              <a:t> of race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racialization of space</a:t>
            </a:r>
          </a:p>
          <a:p>
            <a:r>
              <a:rPr lang="en-US" u="sng" dirty="0" smtClean="0"/>
              <a:t>1950s-2010s</a:t>
            </a:r>
            <a:r>
              <a:rPr lang="en-US" dirty="0" smtClean="0"/>
              <a:t>: Era of white flight, abandonment and segregation at the regional level</a:t>
            </a:r>
          </a:p>
          <a:p>
            <a:r>
              <a:rPr lang="en-US" u="sng" dirty="0" smtClean="0"/>
              <a:t>2010-present</a:t>
            </a:r>
            <a:r>
              <a:rPr lang="en-US" dirty="0" smtClean="0"/>
              <a:t>: Era of re-colonization and displacement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065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 structural </a:t>
            </a:r>
            <a:r>
              <a:rPr lang="en-US" dirty="0"/>
              <a:t>r</a:t>
            </a:r>
            <a:r>
              <a:rPr lang="en-US" dirty="0" smtClean="0"/>
              <a:t>acism and health through the same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Mapping Opportunity</a:t>
            </a:r>
          </a:p>
          <a:p>
            <a:r>
              <a:rPr lang="en-US" dirty="0" smtClean="0"/>
              <a:t>Michigan </a:t>
            </a:r>
            <a:r>
              <a:rPr lang="en-US" dirty="0"/>
              <a:t>Roundtable-Kirwan Institute Opportunity </a:t>
            </a:r>
            <a:r>
              <a:rPr lang="en-US" dirty="0" smtClean="0"/>
              <a:t>Mapping (2008)</a:t>
            </a:r>
            <a:endParaRPr lang="en-US" dirty="0"/>
          </a:p>
          <a:p>
            <a:r>
              <a:rPr lang="en-US" dirty="0"/>
              <a:t>Defining Opportunity</a:t>
            </a:r>
          </a:p>
          <a:p>
            <a:pPr lvl="1"/>
            <a:r>
              <a:rPr lang="en-US" dirty="0"/>
              <a:t>Housing </a:t>
            </a:r>
          </a:p>
          <a:p>
            <a:pPr lvl="1"/>
            <a:r>
              <a:rPr lang="en-US" dirty="0"/>
              <a:t>Employment</a:t>
            </a:r>
          </a:p>
          <a:p>
            <a:pPr lvl="1"/>
            <a:r>
              <a:rPr lang="en-US" dirty="0"/>
              <a:t>Schooling</a:t>
            </a:r>
          </a:p>
          <a:p>
            <a:pPr lvl="1"/>
            <a:r>
              <a:rPr lang="en-US" dirty="0"/>
              <a:t>Health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dirty="0"/>
              <a:t>Food security</a:t>
            </a:r>
          </a:p>
          <a:p>
            <a:pPr lvl="1"/>
            <a:r>
              <a:rPr lang="en-US" dirty="0"/>
              <a:t>Living </a:t>
            </a:r>
            <a:r>
              <a:rPr lang="en-US" dirty="0" smtClean="0"/>
              <a:t>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Segregation </a:t>
            </a:r>
            <a:r>
              <a:rPr lang="en-US" dirty="0" smtClean="0"/>
              <a:t>wealth </a:t>
            </a:r>
            <a:r>
              <a:rPr lang="en-US" dirty="0"/>
              <a:t>&amp; </a:t>
            </a:r>
            <a:r>
              <a:rPr lang="en-US" dirty="0" smtClean="0"/>
              <a:t>opportunity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777" y="1935163"/>
            <a:ext cx="3336445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3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Racism in S.E. Michigan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62" y="1935163"/>
            <a:ext cx="3348276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5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of Spatial Racism for economic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live in a dysfunctional two-tiered regional economy </a:t>
            </a:r>
            <a:r>
              <a:rPr lang="en-US" dirty="0" smtClean="0"/>
              <a:t>(separate and unequal)</a:t>
            </a:r>
            <a:endParaRPr lang="en-US" dirty="0" smtClean="0"/>
          </a:p>
          <a:p>
            <a:r>
              <a:rPr lang="en-US" dirty="0" smtClean="0"/>
              <a:t>We are segregated </a:t>
            </a:r>
            <a:r>
              <a:rPr lang="en-US" dirty="0" smtClean="0"/>
              <a:t>by </a:t>
            </a:r>
            <a:r>
              <a:rPr lang="en-US" dirty="0" smtClean="0"/>
              <a:t>economics &amp; race</a:t>
            </a:r>
            <a:endParaRPr lang="en-US" dirty="0"/>
          </a:p>
          <a:p>
            <a:pPr lvl="1"/>
            <a:r>
              <a:rPr lang="en-US" dirty="0" smtClean="0"/>
              <a:t>Detroit neighborhoods ARE NOT part of the same economy as the rest of the region</a:t>
            </a:r>
          </a:p>
          <a:p>
            <a:pPr lvl="1"/>
            <a:r>
              <a:rPr lang="en-US" dirty="0" smtClean="0"/>
              <a:t>Standard economic development models WILL NOT work for Detroit neighborhoods</a:t>
            </a:r>
          </a:p>
          <a:p>
            <a:r>
              <a:rPr lang="en-US" dirty="0" smtClean="0"/>
              <a:t>Downtown </a:t>
            </a:r>
            <a:r>
              <a:rPr lang="en-US" dirty="0" smtClean="0"/>
              <a:t>Detroit is </a:t>
            </a:r>
            <a:r>
              <a:rPr lang="en-US" dirty="0" smtClean="0"/>
              <a:t>linked to the suburbs not the neighborhoods</a:t>
            </a:r>
          </a:p>
          <a:p>
            <a:r>
              <a:rPr lang="en-US" dirty="0" smtClean="0"/>
              <a:t>There never will be trickle down or spill over effects</a:t>
            </a:r>
          </a:p>
        </p:txBody>
      </p:sp>
    </p:spTree>
    <p:extLst>
      <p:ext uri="{BB962C8B-B14F-4D97-AF65-F5344CB8AC3E}">
        <p14:creationId xmlns:p14="http://schemas.microsoft.com/office/powerpoint/2010/main" val="2110392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markets exist in neighborhoods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job market </a:t>
            </a:r>
          </a:p>
          <a:p>
            <a:r>
              <a:rPr lang="en-US" dirty="0" smtClean="0"/>
              <a:t>No super-markets</a:t>
            </a:r>
          </a:p>
          <a:p>
            <a:r>
              <a:rPr lang="en-US" dirty="0" smtClean="0"/>
              <a:t>No mortgage market</a:t>
            </a:r>
          </a:p>
          <a:p>
            <a:r>
              <a:rPr lang="en-US" dirty="0" smtClean="0"/>
              <a:t>No credit market</a:t>
            </a:r>
          </a:p>
          <a:p>
            <a:r>
              <a:rPr lang="en-US" dirty="0" smtClean="0"/>
              <a:t>No housing market</a:t>
            </a:r>
          </a:p>
          <a:p>
            <a:r>
              <a:rPr lang="en-US" dirty="0" smtClean="0"/>
              <a:t>No auto insurance market</a:t>
            </a:r>
          </a:p>
          <a:p>
            <a:r>
              <a:rPr lang="en-US" dirty="0" smtClean="0"/>
              <a:t>No transportation market </a:t>
            </a:r>
          </a:p>
        </p:txBody>
      </p:sp>
    </p:spTree>
    <p:extLst>
      <p:ext uri="{BB962C8B-B14F-4D97-AF65-F5344CB8AC3E}">
        <p14:creationId xmlns:p14="http://schemas.microsoft.com/office/powerpoint/2010/main" val="10676467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16004</TotalTime>
  <Words>583</Words>
  <Application>Microsoft Office PowerPoint</Application>
  <PresentationFormat>On-screen Show (4:3)</PresentationFormat>
  <Paragraphs>111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Spatial/Structural Racism and its Implications for Detroit’s Neighborhoods</vt:lpstr>
      <vt:lpstr>Economic &amp; racial justice </vt:lpstr>
      <vt:lpstr>Provocative claim . . . . </vt:lpstr>
      <vt:lpstr>What determines where we live?</vt:lpstr>
      <vt:lpstr>Address structural racism and health through the same frame</vt:lpstr>
      <vt:lpstr>Segregation wealth &amp; opportunity</vt:lpstr>
      <vt:lpstr>Spatial Racism in S.E. Michigan</vt:lpstr>
      <vt:lpstr>Implications of Spatial Racism for economic markets</vt:lpstr>
      <vt:lpstr>No markets exist in neighborhoods</vt:lpstr>
      <vt:lpstr>Implications?  We have narrow development &amp; broad displacement</vt:lpstr>
      <vt:lpstr>Need to re-imagine development </vt:lpstr>
      <vt:lpstr>Need two-track development strategy</vt:lpstr>
      <vt:lpstr>Example: Flipping the capital-labor ratio</vt:lpstr>
      <vt:lpstr>Example: New approaches to housing</vt:lpstr>
      <vt:lpstr>What are lessons from abroad?</vt:lpstr>
      <vt:lpstr>Human capabilities = Growth</vt:lpstr>
      <vt:lpstr>Political and economic inclusion = Growth </vt:lpstr>
      <vt:lpstr>Decrease income inequality = Growth </vt:lpstr>
      <vt:lpstr>These lessons are not new . . . </vt:lpstr>
      <vt:lpstr>Traditional economic development as a modern “Cargo Cult”</vt:lpstr>
      <vt:lpstr>Discussion . . 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Assuring Health in an Age of Inequality</dc:title>
  <dc:creator>phammer</dc:creator>
  <cp:lastModifiedBy>Peter hammer</cp:lastModifiedBy>
  <cp:revision>327</cp:revision>
  <cp:lastPrinted>2015-08-24T18:08:43Z</cp:lastPrinted>
  <dcterms:created xsi:type="dcterms:W3CDTF">2015-06-18T21:30:14Z</dcterms:created>
  <dcterms:modified xsi:type="dcterms:W3CDTF">2018-12-12T14:49:40Z</dcterms:modified>
</cp:coreProperties>
</file>